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  <p:sldId id="271" r:id="rId17"/>
    <p:sldId id="296" r:id="rId18"/>
    <p:sldId id="297" r:id="rId19"/>
    <p:sldId id="298" r:id="rId20"/>
    <p:sldId id="303" r:id="rId21"/>
    <p:sldId id="304" r:id="rId22"/>
    <p:sldId id="305" r:id="rId23"/>
    <p:sldId id="299" r:id="rId24"/>
    <p:sldId id="300" r:id="rId25"/>
    <p:sldId id="301" r:id="rId26"/>
    <p:sldId id="302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306" r:id="rId38"/>
    <p:sldId id="307" r:id="rId39"/>
    <p:sldId id="286" r:id="rId40"/>
    <p:sldId id="287" r:id="rId41"/>
    <p:sldId id="308" r:id="rId42"/>
    <p:sldId id="310" r:id="rId43"/>
    <p:sldId id="311" r:id="rId44"/>
    <p:sldId id="312" r:id="rId45"/>
    <p:sldId id="313" r:id="rId46"/>
    <p:sldId id="314" r:id="rId47"/>
    <p:sldId id="294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8D104-E890-4BC6-90E0-2B78284C36C3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B17F8FD-A860-4DA1-B64E-07DC513F9F84}">
      <dgm:prSet phldrT="[Текст]" custT="1"/>
      <dgm:spPr/>
      <dgm:t>
        <a:bodyPr/>
        <a:lstStyle/>
        <a:p>
          <a:r>
            <a:rPr lang="ru-RU" sz="2800" dirty="0" smtClean="0"/>
            <a:t>Доступность</a:t>
          </a:r>
          <a:endParaRPr lang="ru-RU" sz="2800" dirty="0"/>
        </a:p>
      </dgm:t>
    </dgm:pt>
    <dgm:pt modelId="{6CBFEAF2-35D8-44FC-BFB2-F8F76DC7B3ED}" type="parTrans" cxnId="{C6743412-213A-43FB-99AA-567409E593A2}">
      <dgm:prSet/>
      <dgm:spPr/>
      <dgm:t>
        <a:bodyPr/>
        <a:lstStyle/>
        <a:p>
          <a:endParaRPr lang="ru-RU"/>
        </a:p>
      </dgm:t>
    </dgm:pt>
    <dgm:pt modelId="{C1B5CA15-6784-466E-9A0E-53FB636E7768}" type="sibTrans" cxnId="{C6743412-213A-43FB-99AA-567409E593A2}">
      <dgm:prSet/>
      <dgm:spPr/>
      <dgm:t>
        <a:bodyPr/>
        <a:lstStyle/>
        <a:p>
          <a:endParaRPr lang="ru-RU"/>
        </a:p>
      </dgm:t>
    </dgm:pt>
    <dgm:pt modelId="{BF46FD89-639A-45F0-AF0D-98A6FF084D0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Безопасность</a:t>
          </a:r>
          <a:endParaRPr lang="ru-RU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8151187-14C8-4F22-9DEE-87A8E38AE122}" type="parTrans" cxnId="{47E92639-7EB9-4B39-9D98-5173788F95BF}">
      <dgm:prSet/>
      <dgm:spPr/>
      <dgm:t>
        <a:bodyPr/>
        <a:lstStyle/>
        <a:p>
          <a:endParaRPr lang="ru-RU"/>
        </a:p>
      </dgm:t>
    </dgm:pt>
    <dgm:pt modelId="{6DDA6051-B691-4771-9A84-499BACE3BD28}" type="sibTrans" cxnId="{47E92639-7EB9-4B39-9D98-5173788F95BF}">
      <dgm:prSet/>
      <dgm:spPr/>
      <dgm:t>
        <a:bodyPr/>
        <a:lstStyle/>
        <a:p>
          <a:endParaRPr lang="ru-RU"/>
        </a:p>
      </dgm:t>
    </dgm:pt>
    <dgm:pt modelId="{7F21602C-13F8-4F1B-A8C4-677B18FF2684}">
      <dgm:prSet phldrT="[Текст]" custT="1"/>
      <dgm:spPr/>
      <dgm:t>
        <a:bodyPr/>
        <a:lstStyle/>
        <a:p>
          <a:r>
            <a:rPr lang="ru-RU" sz="2400" u="sng" dirty="0" smtClean="0"/>
            <a:t>Информативность</a:t>
          </a:r>
          <a:endParaRPr lang="ru-RU" sz="2400" u="sng" dirty="0"/>
        </a:p>
      </dgm:t>
    </dgm:pt>
    <dgm:pt modelId="{B9DD0370-F908-4E96-8AD9-B2A3FBF29BCF}" type="parTrans" cxnId="{D7480B31-3B2D-42B2-A5C9-04ECE4A935BB}">
      <dgm:prSet/>
      <dgm:spPr/>
      <dgm:t>
        <a:bodyPr/>
        <a:lstStyle/>
        <a:p>
          <a:endParaRPr lang="ru-RU"/>
        </a:p>
      </dgm:t>
    </dgm:pt>
    <dgm:pt modelId="{E6068697-0725-43FA-8A26-306FEDF4AD24}" type="sibTrans" cxnId="{D7480B31-3B2D-42B2-A5C9-04ECE4A935BB}">
      <dgm:prSet/>
      <dgm:spPr/>
      <dgm:t>
        <a:bodyPr/>
        <a:lstStyle/>
        <a:p>
          <a:endParaRPr lang="ru-RU"/>
        </a:p>
      </dgm:t>
    </dgm:pt>
    <dgm:pt modelId="{8E4B5025-724E-4BB2-A126-AA27CCAA52BD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Комфортность</a:t>
          </a:r>
          <a:r>
            <a:rPr lang="ru-RU" sz="3200" dirty="0" smtClean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  <a:p>
          <a:r>
            <a:rPr lang="ru-RU" sz="3200" dirty="0" smtClean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ru-RU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удобство</a:t>
          </a:r>
          <a:r>
            <a:rPr lang="ru-RU" sz="3200" dirty="0" smtClean="0">
              <a:solidFill>
                <a:schemeClr val="tx1">
                  <a:lumMod val="75000"/>
                  <a:lumOff val="25000"/>
                </a:schemeClr>
              </a:solidFill>
            </a:rPr>
            <a:t>)</a:t>
          </a:r>
          <a:endParaRPr lang="ru-RU" sz="3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101F19B-B428-41B7-933D-0028AEC5697E}" type="parTrans" cxnId="{17A11D17-BD19-48EA-8C56-CBEA11B1B695}">
      <dgm:prSet/>
      <dgm:spPr/>
      <dgm:t>
        <a:bodyPr/>
        <a:lstStyle/>
        <a:p>
          <a:endParaRPr lang="ru-RU"/>
        </a:p>
      </dgm:t>
    </dgm:pt>
    <dgm:pt modelId="{A294CD58-5EA3-4070-B3CE-01952B181E64}" type="sibTrans" cxnId="{17A11D17-BD19-48EA-8C56-CBEA11B1B695}">
      <dgm:prSet/>
      <dgm:spPr/>
      <dgm:t>
        <a:bodyPr/>
        <a:lstStyle/>
        <a:p>
          <a:endParaRPr lang="ru-RU"/>
        </a:p>
      </dgm:t>
    </dgm:pt>
    <dgm:pt modelId="{02567F38-FA03-4A69-9079-B050DED2D64E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>
                  <a:lumMod val="75000"/>
                  <a:lumOff val="25000"/>
                </a:schemeClr>
              </a:solidFill>
            </a:rPr>
            <a:t>Досягаемость</a:t>
          </a:r>
          <a:endParaRPr lang="ru-RU" sz="2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9EEA148-2183-4958-BC16-DD31235FB099}" type="parTrans" cxnId="{FCCA670A-9EB4-4D3D-8AFB-EEE35439A4E0}">
      <dgm:prSet/>
      <dgm:spPr/>
      <dgm:t>
        <a:bodyPr/>
        <a:lstStyle/>
        <a:p>
          <a:endParaRPr lang="ru-RU"/>
        </a:p>
      </dgm:t>
    </dgm:pt>
    <dgm:pt modelId="{524DB59D-B532-4018-8D38-F19CA90FFA89}" type="sibTrans" cxnId="{FCCA670A-9EB4-4D3D-8AFB-EEE35439A4E0}">
      <dgm:prSet/>
      <dgm:spPr/>
      <dgm:t>
        <a:bodyPr/>
        <a:lstStyle/>
        <a:p>
          <a:endParaRPr lang="ru-RU"/>
        </a:p>
      </dgm:t>
    </dgm:pt>
    <dgm:pt modelId="{B088A9C0-695D-4504-BADA-3F4B8A5B8A9E}" type="pres">
      <dgm:prSet presAssocID="{5978D104-E890-4BC6-90E0-2B78284C36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F4C73-0C4C-4091-A5CC-A5366F94935C}" type="pres">
      <dgm:prSet presAssocID="{3B17F8FD-A860-4DA1-B64E-07DC513F9F84}" presName="centerShape" presStyleLbl="node0" presStyleIdx="0" presStyleCnt="1" custScaleX="127557"/>
      <dgm:spPr/>
      <dgm:t>
        <a:bodyPr/>
        <a:lstStyle/>
        <a:p>
          <a:endParaRPr lang="ru-RU"/>
        </a:p>
      </dgm:t>
    </dgm:pt>
    <dgm:pt modelId="{CC49AFB4-D84E-45C0-976A-50B4BF85D0B3}" type="pres">
      <dgm:prSet presAssocID="{18151187-14C8-4F22-9DEE-87A8E38AE122}" presName="parTrans" presStyleLbl="bgSibTrans2D1" presStyleIdx="0" presStyleCnt="4" custLinFactNeighborX="3756" custLinFactNeighborY="-475"/>
      <dgm:spPr/>
      <dgm:t>
        <a:bodyPr/>
        <a:lstStyle/>
        <a:p>
          <a:endParaRPr lang="ru-RU"/>
        </a:p>
      </dgm:t>
    </dgm:pt>
    <dgm:pt modelId="{6DC5B8E4-9A36-4724-A6C6-46BC84C91CDC}" type="pres">
      <dgm:prSet presAssocID="{BF46FD89-639A-45F0-AF0D-98A6FF084D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58685-6BF6-497F-BC69-799E6EBA2399}" type="pres">
      <dgm:prSet presAssocID="{B9DD0370-F908-4E96-8AD9-B2A3FBF29BCF}" presName="parTrans" presStyleLbl="bgSibTrans2D1" presStyleIdx="1" presStyleCnt="4" custLinFactNeighborX="16" custLinFactNeighborY="12132"/>
      <dgm:spPr/>
      <dgm:t>
        <a:bodyPr/>
        <a:lstStyle/>
        <a:p>
          <a:endParaRPr lang="ru-RU"/>
        </a:p>
      </dgm:t>
    </dgm:pt>
    <dgm:pt modelId="{79C43E5B-B967-462B-BD12-2AFB80294E81}" type="pres">
      <dgm:prSet presAssocID="{7F21602C-13F8-4F1B-A8C4-677B18FF2684}" presName="node" presStyleLbl="node1" presStyleIdx="1" presStyleCnt="4" custScaleX="116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DDC31-7972-43F6-8957-538B69568B8E}" type="pres">
      <dgm:prSet presAssocID="{C101F19B-B428-41B7-933D-0028AEC5697E}" presName="parTrans" presStyleLbl="bgSibTrans2D1" presStyleIdx="2" presStyleCnt="4" custLinFactNeighborX="-3838" custLinFactNeighborY="12132"/>
      <dgm:spPr/>
      <dgm:t>
        <a:bodyPr/>
        <a:lstStyle/>
        <a:p>
          <a:endParaRPr lang="ru-RU"/>
        </a:p>
      </dgm:t>
    </dgm:pt>
    <dgm:pt modelId="{CA463466-5746-43A4-9CDD-500D4DB79D40}" type="pres">
      <dgm:prSet presAssocID="{8E4B5025-724E-4BB2-A126-AA27CCAA52BD}" presName="node" presStyleLbl="node1" presStyleIdx="2" presStyleCnt="4" custScaleX="11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27B9F-227C-4848-8619-63D458B99C96}" type="pres">
      <dgm:prSet presAssocID="{39EEA148-2183-4958-BC16-DD31235FB099}" presName="parTrans" presStyleLbl="bgSibTrans2D1" presStyleIdx="3" presStyleCnt="4" custLinFactNeighborX="-4384" custLinFactNeighborY="10445"/>
      <dgm:spPr/>
      <dgm:t>
        <a:bodyPr/>
        <a:lstStyle/>
        <a:p>
          <a:endParaRPr lang="ru-RU"/>
        </a:p>
      </dgm:t>
    </dgm:pt>
    <dgm:pt modelId="{5954A1C6-0262-4584-A3C5-718AAC2D525E}" type="pres">
      <dgm:prSet presAssocID="{02567F38-FA03-4A69-9079-B050DED2D6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80B31-3B2D-42B2-A5C9-04ECE4A935BB}" srcId="{3B17F8FD-A860-4DA1-B64E-07DC513F9F84}" destId="{7F21602C-13F8-4F1B-A8C4-677B18FF2684}" srcOrd="1" destOrd="0" parTransId="{B9DD0370-F908-4E96-8AD9-B2A3FBF29BCF}" sibTransId="{E6068697-0725-43FA-8A26-306FEDF4AD24}"/>
    <dgm:cxn modelId="{77762D21-5974-4954-BA90-364D23759378}" type="presOf" srcId="{39EEA148-2183-4958-BC16-DD31235FB099}" destId="{70B27B9F-227C-4848-8619-63D458B99C96}" srcOrd="0" destOrd="0" presId="urn:microsoft.com/office/officeart/2005/8/layout/radial4"/>
    <dgm:cxn modelId="{64FBB5E5-2503-4BDC-835E-43B60A6553FE}" type="presOf" srcId="{02567F38-FA03-4A69-9079-B050DED2D64E}" destId="{5954A1C6-0262-4584-A3C5-718AAC2D525E}" srcOrd="0" destOrd="0" presId="urn:microsoft.com/office/officeart/2005/8/layout/radial4"/>
    <dgm:cxn modelId="{36BF0076-C9DF-4D69-A1A0-5F9DAB74BA16}" type="presOf" srcId="{7F21602C-13F8-4F1B-A8C4-677B18FF2684}" destId="{79C43E5B-B967-462B-BD12-2AFB80294E81}" srcOrd="0" destOrd="0" presId="urn:microsoft.com/office/officeart/2005/8/layout/radial4"/>
    <dgm:cxn modelId="{C6743412-213A-43FB-99AA-567409E593A2}" srcId="{5978D104-E890-4BC6-90E0-2B78284C36C3}" destId="{3B17F8FD-A860-4DA1-B64E-07DC513F9F84}" srcOrd="0" destOrd="0" parTransId="{6CBFEAF2-35D8-44FC-BFB2-F8F76DC7B3ED}" sibTransId="{C1B5CA15-6784-466E-9A0E-53FB636E7768}"/>
    <dgm:cxn modelId="{16E4D793-7EDD-4203-AE4A-E98EB3E809BD}" type="presOf" srcId="{B9DD0370-F908-4E96-8AD9-B2A3FBF29BCF}" destId="{23F58685-6BF6-497F-BC69-799E6EBA2399}" srcOrd="0" destOrd="0" presId="urn:microsoft.com/office/officeart/2005/8/layout/radial4"/>
    <dgm:cxn modelId="{27556C66-4937-4E8C-B957-179C34F584B4}" type="presOf" srcId="{8E4B5025-724E-4BB2-A126-AA27CCAA52BD}" destId="{CA463466-5746-43A4-9CDD-500D4DB79D40}" srcOrd="0" destOrd="0" presId="urn:microsoft.com/office/officeart/2005/8/layout/radial4"/>
    <dgm:cxn modelId="{E50BE1D1-725F-4D98-AD05-89D82F912E0B}" type="presOf" srcId="{5978D104-E890-4BC6-90E0-2B78284C36C3}" destId="{B088A9C0-695D-4504-BADA-3F4B8A5B8A9E}" srcOrd="0" destOrd="0" presId="urn:microsoft.com/office/officeart/2005/8/layout/radial4"/>
    <dgm:cxn modelId="{E80CF582-9446-439B-B7DA-48FA4D8F956C}" type="presOf" srcId="{C101F19B-B428-41B7-933D-0028AEC5697E}" destId="{134DDC31-7972-43F6-8957-538B69568B8E}" srcOrd="0" destOrd="0" presId="urn:microsoft.com/office/officeart/2005/8/layout/radial4"/>
    <dgm:cxn modelId="{FCCA670A-9EB4-4D3D-8AFB-EEE35439A4E0}" srcId="{3B17F8FD-A860-4DA1-B64E-07DC513F9F84}" destId="{02567F38-FA03-4A69-9079-B050DED2D64E}" srcOrd="3" destOrd="0" parTransId="{39EEA148-2183-4958-BC16-DD31235FB099}" sibTransId="{524DB59D-B532-4018-8D38-F19CA90FFA89}"/>
    <dgm:cxn modelId="{8E27F66C-7A59-4A55-94FE-460092B09A36}" type="presOf" srcId="{BF46FD89-639A-45F0-AF0D-98A6FF084D06}" destId="{6DC5B8E4-9A36-4724-A6C6-46BC84C91CDC}" srcOrd="0" destOrd="0" presId="urn:microsoft.com/office/officeart/2005/8/layout/radial4"/>
    <dgm:cxn modelId="{17A11D17-BD19-48EA-8C56-CBEA11B1B695}" srcId="{3B17F8FD-A860-4DA1-B64E-07DC513F9F84}" destId="{8E4B5025-724E-4BB2-A126-AA27CCAA52BD}" srcOrd="2" destOrd="0" parTransId="{C101F19B-B428-41B7-933D-0028AEC5697E}" sibTransId="{A294CD58-5EA3-4070-B3CE-01952B181E64}"/>
    <dgm:cxn modelId="{EF8F8E86-8BD8-4316-B434-4ABF3F08A095}" type="presOf" srcId="{3B17F8FD-A860-4DA1-B64E-07DC513F9F84}" destId="{463F4C73-0C4C-4091-A5CC-A5366F94935C}" srcOrd="0" destOrd="0" presId="urn:microsoft.com/office/officeart/2005/8/layout/radial4"/>
    <dgm:cxn modelId="{51455669-CE06-4247-A0F9-8E4D8852ACE3}" type="presOf" srcId="{18151187-14C8-4F22-9DEE-87A8E38AE122}" destId="{CC49AFB4-D84E-45C0-976A-50B4BF85D0B3}" srcOrd="0" destOrd="0" presId="urn:microsoft.com/office/officeart/2005/8/layout/radial4"/>
    <dgm:cxn modelId="{47E92639-7EB9-4B39-9D98-5173788F95BF}" srcId="{3B17F8FD-A860-4DA1-B64E-07DC513F9F84}" destId="{BF46FD89-639A-45F0-AF0D-98A6FF084D06}" srcOrd="0" destOrd="0" parTransId="{18151187-14C8-4F22-9DEE-87A8E38AE122}" sibTransId="{6DDA6051-B691-4771-9A84-499BACE3BD28}"/>
    <dgm:cxn modelId="{1CBA5DE6-8FF1-4D63-B7B9-DD642DF9CEDE}" type="presParOf" srcId="{B088A9C0-695D-4504-BADA-3F4B8A5B8A9E}" destId="{463F4C73-0C4C-4091-A5CC-A5366F94935C}" srcOrd="0" destOrd="0" presId="urn:microsoft.com/office/officeart/2005/8/layout/radial4"/>
    <dgm:cxn modelId="{40112720-BEE0-4893-86A8-24C79538567C}" type="presParOf" srcId="{B088A9C0-695D-4504-BADA-3F4B8A5B8A9E}" destId="{CC49AFB4-D84E-45C0-976A-50B4BF85D0B3}" srcOrd="1" destOrd="0" presId="urn:microsoft.com/office/officeart/2005/8/layout/radial4"/>
    <dgm:cxn modelId="{3E1747B8-4C97-4FFA-ADF2-8C787D546A3E}" type="presParOf" srcId="{B088A9C0-695D-4504-BADA-3F4B8A5B8A9E}" destId="{6DC5B8E4-9A36-4724-A6C6-46BC84C91CDC}" srcOrd="2" destOrd="0" presId="urn:microsoft.com/office/officeart/2005/8/layout/radial4"/>
    <dgm:cxn modelId="{A3A1D791-E257-405E-93C8-F49180A46853}" type="presParOf" srcId="{B088A9C0-695D-4504-BADA-3F4B8A5B8A9E}" destId="{23F58685-6BF6-497F-BC69-799E6EBA2399}" srcOrd="3" destOrd="0" presId="urn:microsoft.com/office/officeart/2005/8/layout/radial4"/>
    <dgm:cxn modelId="{EECD173E-AC7D-4A4D-95DC-70295873C328}" type="presParOf" srcId="{B088A9C0-695D-4504-BADA-3F4B8A5B8A9E}" destId="{79C43E5B-B967-462B-BD12-2AFB80294E81}" srcOrd="4" destOrd="0" presId="urn:microsoft.com/office/officeart/2005/8/layout/radial4"/>
    <dgm:cxn modelId="{03C9F3AA-A804-45DE-B56C-5D9BBF9E350E}" type="presParOf" srcId="{B088A9C0-695D-4504-BADA-3F4B8A5B8A9E}" destId="{134DDC31-7972-43F6-8957-538B69568B8E}" srcOrd="5" destOrd="0" presId="urn:microsoft.com/office/officeart/2005/8/layout/radial4"/>
    <dgm:cxn modelId="{2AF57DF3-0663-4614-89FB-34E7DDFCBE62}" type="presParOf" srcId="{B088A9C0-695D-4504-BADA-3F4B8A5B8A9E}" destId="{CA463466-5746-43A4-9CDD-500D4DB79D40}" srcOrd="6" destOrd="0" presId="urn:microsoft.com/office/officeart/2005/8/layout/radial4"/>
    <dgm:cxn modelId="{7DF7A8FE-4F38-4CC9-AF5F-02907079A0FE}" type="presParOf" srcId="{B088A9C0-695D-4504-BADA-3F4B8A5B8A9E}" destId="{70B27B9F-227C-4848-8619-63D458B99C96}" srcOrd="7" destOrd="0" presId="urn:microsoft.com/office/officeart/2005/8/layout/radial4"/>
    <dgm:cxn modelId="{B7806520-8CB3-43FA-9CE9-B39F5DDED77F}" type="presParOf" srcId="{B088A9C0-695D-4504-BADA-3F4B8A5B8A9E}" destId="{5954A1C6-0262-4584-A3C5-718AAC2D525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09FAE-5543-4408-9E71-3E6CDEC574E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F3212C7-A6E6-41F2-A662-90404874D1B9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Нарушения зрения</a:t>
          </a:r>
          <a:endParaRPr lang="ru-RU" sz="3200" dirty="0">
            <a:solidFill>
              <a:schemeClr val="tx1"/>
            </a:solidFill>
          </a:endParaRPr>
        </a:p>
      </dgm:t>
    </dgm:pt>
    <dgm:pt modelId="{91DEDBF0-7D7B-49C5-AC8C-ACAE2A1B6E69}" type="parTrans" cxnId="{ED3E501E-5A6E-4830-8D21-710E78F020E4}">
      <dgm:prSet/>
      <dgm:spPr/>
      <dgm:t>
        <a:bodyPr/>
        <a:lstStyle/>
        <a:p>
          <a:endParaRPr lang="ru-RU"/>
        </a:p>
      </dgm:t>
    </dgm:pt>
    <dgm:pt modelId="{58FA5412-23C6-4604-A576-3770A42DA2CB}" type="sibTrans" cxnId="{ED3E501E-5A6E-4830-8D21-710E78F020E4}">
      <dgm:prSet/>
      <dgm:spPr/>
      <dgm:t>
        <a:bodyPr/>
        <a:lstStyle/>
        <a:p>
          <a:endParaRPr lang="ru-RU"/>
        </a:p>
      </dgm:t>
    </dgm:pt>
    <dgm:pt modelId="{F38CC0EA-2E29-4614-B24B-E6079DA8EF0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«Пониженное зрение»</a:t>
          </a:r>
          <a:endParaRPr lang="ru-RU" dirty="0">
            <a:solidFill>
              <a:schemeClr val="tx1"/>
            </a:solidFill>
          </a:endParaRPr>
        </a:p>
      </dgm:t>
    </dgm:pt>
    <dgm:pt modelId="{E65886B2-7E9B-4EF9-84F4-86F47BDD160E}" type="parTrans" cxnId="{51E53709-4396-4D5E-87C5-2AE6756F7FE9}">
      <dgm:prSet/>
      <dgm:spPr/>
      <dgm:t>
        <a:bodyPr/>
        <a:lstStyle/>
        <a:p>
          <a:endParaRPr lang="ru-RU"/>
        </a:p>
      </dgm:t>
    </dgm:pt>
    <dgm:pt modelId="{1B8C5486-5867-49CC-A216-2C82F18ACBB0}" type="sibTrans" cxnId="{51E53709-4396-4D5E-87C5-2AE6756F7FE9}">
      <dgm:prSet/>
      <dgm:spPr/>
      <dgm:t>
        <a:bodyPr/>
        <a:lstStyle/>
        <a:p>
          <a:endParaRPr lang="ru-RU"/>
        </a:p>
      </dgm:t>
    </dgm:pt>
    <dgm:pt modelId="{F99E5DC7-64C5-4F54-B32C-9F05F877884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Умеренные нарушения</a:t>
          </a:r>
          <a:endParaRPr lang="ru-RU" dirty="0">
            <a:solidFill>
              <a:schemeClr val="tx1"/>
            </a:solidFill>
          </a:endParaRPr>
        </a:p>
      </dgm:t>
    </dgm:pt>
    <dgm:pt modelId="{52D42BC9-37B4-4019-909F-9E4112696E1E}" type="parTrans" cxnId="{456DF0B8-5BB1-40AF-BA6A-D494966449DD}">
      <dgm:prSet/>
      <dgm:spPr/>
      <dgm:t>
        <a:bodyPr/>
        <a:lstStyle/>
        <a:p>
          <a:endParaRPr lang="ru-RU"/>
        </a:p>
      </dgm:t>
    </dgm:pt>
    <dgm:pt modelId="{837B3D77-F890-467E-8D5D-E2AA787F730A}" type="sibTrans" cxnId="{456DF0B8-5BB1-40AF-BA6A-D494966449DD}">
      <dgm:prSet/>
      <dgm:spPr/>
      <dgm:t>
        <a:bodyPr/>
        <a:lstStyle/>
        <a:p>
          <a:endParaRPr lang="ru-RU"/>
        </a:p>
      </dgm:t>
    </dgm:pt>
    <dgm:pt modelId="{72FD5470-396E-4F32-A816-B604EA07C38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Тяжелые нарушения</a:t>
          </a:r>
          <a:endParaRPr lang="ru-RU" dirty="0">
            <a:solidFill>
              <a:schemeClr val="tx1"/>
            </a:solidFill>
          </a:endParaRPr>
        </a:p>
      </dgm:t>
    </dgm:pt>
    <dgm:pt modelId="{34529270-E416-4A60-A2B1-C0226512DDD6}" type="parTrans" cxnId="{4706816B-CC01-41F9-A990-4EA80DC76FF8}">
      <dgm:prSet/>
      <dgm:spPr/>
      <dgm:t>
        <a:bodyPr/>
        <a:lstStyle/>
        <a:p>
          <a:endParaRPr lang="ru-RU"/>
        </a:p>
      </dgm:t>
    </dgm:pt>
    <dgm:pt modelId="{76DC3877-88C9-467B-9582-5BD714CA58DA}" type="sibTrans" cxnId="{4706816B-CC01-41F9-A990-4EA80DC76FF8}">
      <dgm:prSet/>
      <dgm:spPr/>
      <dgm:t>
        <a:bodyPr/>
        <a:lstStyle/>
        <a:p>
          <a:endParaRPr lang="ru-RU"/>
        </a:p>
      </dgm:t>
    </dgm:pt>
    <dgm:pt modelId="{E2BDAB65-BCFA-4E43-916F-9FDA7C7387F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Слепота</a:t>
          </a:r>
          <a:endParaRPr lang="ru-RU" dirty="0">
            <a:solidFill>
              <a:schemeClr val="tx1"/>
            </a:solidFill>
          </a:endParaRPr>
        </a:p>
      </dgm:t>
    </dgm:pt>
    <dgm:pt modelId="{8763425A-C0AD-4A5B-B05A-3A7125420484}" type="parTrans" cxnId="{14EE66E2-07B5-4C45-9BB3-6C143EC70ACE}">
      <dgm:prSet/>
      <dgm:spPr/>
      <dgm:t>
        <a:bodyPr/>
        <a:lstStyle/>
        <a:p>
          <a:endParaRPr lang="ru-RU"/>
        </a:p>
      </dgm:t>
    </dgm:pt>
    <dgm:pt modelId="{92A8E2D8-7498-49A2-ABB8-AC085E5EA984}" type="sibTrans" cxnId="{14EE66E2-07B5-4C45-9BB3-6C143EC70ACE}">
      <dgm:prSet/>
      <dgm:spPr/>
      <dgm:t>
        <a:bodyPr/>
        <a:lstStyle/>
        <a:p>
          <a:endParaRPr lang="ru-RU"/>
        </a:p>
      </dgm:t>
    </dgm:pt>
    <dgm:pt modelId="{8B87F793-0F15-436E-9073-019C8106F8B2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Нормальное зрение</a:t>
          </a:r>
          <a:endParaRPr lang="ru-RU" sz="2400" dirty="0">
            <a:solidFill>
              <a:schemeClr val="tx1"/>
            </a:solidFill>
          </a:endParaRPr>
        </a:p>
      </dgm:t>
    </dgm:pt>
    <dgm:pt modelId="{61B613FF-B485-4F16-8840-2D4EDCB03DA7}" type="parTrans" cxnId="{6CC862C4-5BF7-422F-957A-B70F0B0B4821}">
      <dgm:prSet/>
      <dgm:spPr/>
      <dgm:t>
        <a:bodyPr/>
        <a:lstStyle/>
        <a:p>
          <a:endParaRPr lang="ru-RU"/>
        </a:p>
      </dgm:t>
    </dgm:pt>
    <dgm:pt modelId="{F21895FC-3256-40E8-AA6E-AA2913F6E036}" type="sibTrans" cxnId="{6CC862C4-5BF7-422F-957A-B70F0B0B4821}">
      <dgm:prSet/>
      <dgm:spPr/>
      <dgm:t>
        <a:bodyPr/>
        <a:lstStyle/>
        <a:p>
          <a:endParaRPr lang="ru-RU"/>
        </a:p>
      </dgm:t>
    </dgm:pt>
    <dgm:pt modelId="{15B3FC3F-BC53-4412-89A5-A6553F8A4359}" type="pres">
      <dgm:prSet presAssocID="{77909FAE-5543-4408-9E71-3E6CDEC574E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FA37E3-318C-4FE2-A220-A3F671681427}" type="pres">
      <dgm:prSet presAssocID="{8B87F793-0F15-436E-9073-019C8106F8B2}" presName="vertOne" presStyleCnt="0"/>
      <dgm:spPr/>
    </dgm:pt>
    <dgm:pt modelId="{3996E453-06F6-4FCC-B807-92626002CC82}" type="pres">
      <dgm:prSet presAssocID="{8B87F793-0F15-436E-9073-019C8106F8B2}" presName="txOne" presStyleLbl="node0" presStyleIdx="0" presStyleCnt="2" custScaleX="253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3F41E-7A6E-4200-9C26-2F1F4F10E7C6}" type="pres">
      <dgm:prSet presAssocID="{8B87F793-0F15-436E-9073-019C8106F8B2}" presName="horzOne" presStyleCnt="0"/>
      <dgm:spPr/>
    </dgm:pt>
    <dgm:pt modelId="{DAEEF46A-BDCF-4F44-904F-AE1BB5B7B433}" type="pres">
      <dgm:prSet presAssocID="{F21895FC-3256-40E8-AA6E-AA2913F6E036}" presName="sibSpaceOne" presStyleCnt="0"/>
      <dgm:spPr/>
    </dgm:pt>
    <dgm:pt modelId="{F03074D6-9015-4F47-BB88-5E9D7AF75F43}" type="pres">
      <dgm:prSet presAssocID="{5F3212C7-A6E6-41F2-A662-90404874D1B9}" presName="vertOne" presStyleCnt="0"/>
      <dgm:spPr/>
    </dgm:pt>
    <dgm:pt modelId="{E6F4C183-DF73-4782-B2CC-48BA1EAC392F}" type="pres">
      <dgm:prSet presAssocID="{5F3212C7-A6E6-41F2-A662-90404874D1B9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0CE8CA-9CCC-47BB-BF52-50BBF91AEB94}" type="pres">
      <dgm:prSet presAssocID="{5F3212C7-A6E6-41F2-A662-90404874D1B9}" presName="parTransOne" presStyleCnt="0"/>
      <dgm:spPr/>
    </dgm:pt>
    <dgm:pt modelId="{E0C9FC75-A1B9-41D2-B237-A725430E8EC6}" type="pres">
      <dgm:prSet presAssocID="{5F3212C7-A6E6-41F2-A662-90404874D1B9}" presName="horzOne" presStyleCnt="0"/>
      <dgm:spPr/>
    </dgm:pt>
    <dgm:pt modelId="{0C24F505-4CF3-4176-AA4F-25FA8FCF0D19}" type="pres">
      <dgm:prSet presAssocID="{F38CC0EA-2E29-4614-B24B-E6079DA8EF01}" presName="vertTwo" presStyleCnt="0"/>
      <dgm:spPr/>
    </dgm:pt>
    <dgm:pt modelId="{07CF608B-8F8D-45EA-9054-35CA587B3843}" type="pres">
      <dgm:prSet presAssocID="{F38CC0EA-2E29-4614-B24B-E6079DA8EF01}" presName="txTwo" presStyleLbl="node2" presStyleIdx="0" presStyleCnt="2" custScaleX="102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A55C1A-825F-490E-A110-B0D97DCB1BC7}" type="pres">
      <dgm:prSet presAssocID="{F38CC0EA-2E29-4614-B24B-E6079DA8EF01}" presName="parTransTwo" presStyleCnt="0"/>
      <dgm:spPr/>
    </dgm:pt>
    <dgm:pt modelId="{2DE12282-5F3E-4445-8C02-FA46B8DC3BDB}" type="pres">
      <dgm:prSet presAssocID="{F38CC0EA-2E29-4614-B24B-E6079DA8EF01}" presName="horzTwo" presStyleCnt="0"/>
      <dgm:spPr/>
    </dgm:pt>
    <dgm:pt modelId="{603CC536-7995-418B-A2FC-33ADBDEB7D98}" type="pres">
      <dgm:prSet presAssocID="{F99E5DC7-64C5-4F54-B32C-9F05F877884D}" presName="vertThree" presStyleCnt="0"/>
      <dgm:spPr/>
    </dgm:pt>
    <dgm:pt modelId="{E9CBE4C7-0990-405C-96ED-35F6042595DA}" type="pres">
      <dgm:prSet presAssocID="{F99E5DC7-64C5-4F54-B32C-9F05F877884D}" presName="txThree" presStyleLbl="node3" presStyleIdx="0" presStyleCnt="2" custScaleX="112091" custLinFactNeighborX="4333" custLinFactNeighborY="1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8EDD3A-74F4-4B93-82B1-E63ED1442D94}" type="pres">
      <dgm:prSet presAssocID="{F99E5DC7-64C5-4F54-B32C-9F05F877884D}" presName="horzThree" presStyleCnt="0"/>
      <dgm:spPr/>
    </dgm:pt>
    <dgm:pt modelId="{2FDC22E9-86D0-4747-AD3D-E0A5C44882C0}" type="pres">
      <dgm:prSet presAssocID="{837B3D77-F890-467E-8D5D-E2AA787F730A}" presName="sibSpaceThree" presStyleCnt="0"/>
      <dgm:spPr/>
    </dgm:pt>
    <dgm:pt modelId="{E80AE31D-4F1C-41A6-B595-87A1BBCC8FD5}" type="pres">
      <dgm:prSet presAssocID="{72FD5470-396E-4F32-A816-B604EA07C38C}" presName="vertThree" presStyleCnt="0"/>
      <dgm:spPr/>
    </dgm:pt>
    <dgm:pt modelId="{40A7816C-508B-4F38-81AB-B3035F1E9118}" type="pres">
      <dgm:prSet presAssocID="{72FD5470-396E-4F32-A816-B604EA07C38C}" presName="txThree" presStyleLbl="node3" presStyleIdx="1" presStyleCnt="2" custScaleX="122258" custLinFactNeighborX="5022" custLinFactNeighborY="1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1B3648-B7B9-49B0-B964-3780E6ADA6B7}" type="pres">
      <dgm:prSet presAssocID="{72FD5470-396E-4F32-A816-B604EA07C38C}" presName="horzThree" presStyleCnt="0"/>
      <dgm:spPr/>
    </dgm:pt>
    <dgm:pt modelId="{4330708B-1B84-4721-A86B-4C6CF3D15068}" type="pres">
      <dgm:prSet presAssocID="{1B8C5486-5867-49CC-A216-2C82F18ACBB0}" presName="sibSpaceTwo" presStyleCnt="0"/>
      <dgm:spPr/>
    </dgm:pt>
    <dgm:pt modelId="{3182CAC8-02F7-438D-8D5B-1FACC248A8DD}" type="pres">
      <dgm:prSet presAssocID="{E2BDAB65-BCFA-4E43-916F-9FDA7C7387F3}" presName="vertTwo" presStyleCnt="0"/>
      <dgm:spPr/>
    </dgm:pt>
    <dgm:pt modelId="{8BB5AED7-4968-493C-94CC-78D60BB733DD}" type="pres">
      <dgm:prSet presAssocID="{E2BDAB65-BCFA-4E43-916F-9FDA7C7387F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9A549B-D0BF-44AC-8F88-B1E7E1753882}" type="pres">
      <dgm:prSet presAssocID="{E2BDAB65-BCFA-4E43-916F-9FDA7C7387F3}" presName="horzTwo" presStyleCnt="0"/>
      <dgm:spPr/>
    </dgm:pt>
  </dgm:ptLst>
  <dgm:cxnLst>
    <dgm:cxn modelId="{FB2229D3-715C-417E-89C7-70A257F52C26}" type="presOf" srcId="{8B87F793-0F15-436E-9073-019C8106F8B2}" destId="{3996E453-06F6-4FCC-B807-92626002CC82}" srcOrd="0" destOrd="0" presId="urn:microsoft.com/office/officeart/2005/8/layout/hierarchy4"/>
    <dgm:cxn modelId="{F8B470A1-CB9C-4397-ACD4-024431CDEA82}" type="presOf" srcId="{F99E5DC7-64C5-4F54-B32C-9F05F877884D}" destId="{E9CBE4C7-0990-405C-96ED-35F6042595DA}" srcOrd="0" destOrd="0" presId="urn:microsoft.com/office/officeart/2005/8/layout/hierarchy4"/>
    <dgm:cxn modelId="{C18E206E-E0CB-40AA-A9EF-613883E519D7}" type="presOf" srcId="{F38CC0EA-2E29-4614-B24B-E6079DA8EF01}" destId="{07CF608B-8F8D-45EA-9054-35CA587B3843}" srcOrd="0" destOrd="0" presId="urn:microsoft.com/office/officeart/2005/8/layout/hierarchy4"/>
    <dgm:cxn modelId="{17B0FCB8-25C5-434E-A6C3-4021904574B6}" type="presOf" srcId="{5F3212C7-A6E6-41F2-A662-90404874D1B9}" destId="{E6F4C183-DF73-4782-B2CC-48BA1EAC392F}" srcOrd="0" destOrd="0" presId="urn:microsoft.com/office/officeart/2005/8/layout/hierarchy4"/>
    <dgm:cxn modelId="{D550CFE8-BAB9-4014-9236-E987F8311817}" type="presOf" srcId="{E2BDAB65-BCFA-4E43-916F-9FDA7C7387F3}" destId="{8BB5AED7-4968-493C-94CC-78D60BB733DD}" srcOrd="0" destOrd="0" presId="urn:microsoft.com/office/officeart/2005/8/layout/hierarchy4"/>
    <dgm:cxn modelId="{4706816B-CC01-41F9-A990-4EA80DC76FF8}" srcId="{F38CC0EA-2E29-4614-B24B-E6079DA8EF01}" destId="{72FD5470-396E-4F32-A816-B604EA07C38C}" srcOrd="1" destOrd="0" parTransId="{34529270-E416-4A60-A2B1-C0226512DDD6}" sibTransId="{76DC3877-88C9-467B-9582-5BD714CA58DA}"/>
    <dgm:cxn modelId="{6CC862C4-5BF7-422F-957A-B70F0B0B4821}" srcId="{77909FAE-5543-4408-9E71-3E6CDEC574E4}" destId="{8B87F793-0F15-436E-9073-019C8106F8B2}" srcOrd="0" destOrd="0" parTransId="{61B613FF-B485-4F16-8840-2D4EDCB03DA7}" sibTransId="{F21895FC-3256-40E8-AA6E-AA2913F6E036}"/>
    <dgm:cxn modelId="{14EE66E2-07B5-4C45-9BB3-6C143EC70ACE}" srcId="{5F3212C7-A6E6-41F2-A662-90404874D1B9}" destId="{E2BDAB65-BCFA-4E43-916F-9FDA7C7387F3}" srcOrd="1" destOrd="0" parTransId="{8763425A-C0AD-4A5B-B05A-3A7125420484}" sibTransId="{92A8E2D8-7498-49A2-ABB8-AC085E5EA984}"/>
    <dgm:cxn modelId="{51E53709-4396-4D5E-87C5-2AE6756F7FE9}" srcId="{5F3212C7-A6E6-41F2-A662-90404874D1B9}" destId="{F38CC0EA-2E29-4614-B24B-E6079DA8EF01}" srcOrd="0" destOrd="0" parTransId="{E65886B2-7E9B-4EF9-84F4-86F47BDD160E}" sibTransId="{1B8C5486-5867-49CC-A216-2C82F18ACBB0}"/>
    <dgm:cxn modelId="{9718B678-BFB9-4460-BC77-E2781F314F01}" type="presOf" srcId="{72FD5470-396E-4F32-A816-B604EA07C38C}" destId="{40A7816C-508B-4F38-81AB-B3035F1E9118}" srcOrd="0" destOrd="0" presId="urn:microsoft.com/office/officeart/2005/8/layout/hierarchy4"/>
    <dgm:cxn modelId="{456DF0B8-5BB1-40AF-BA6A-D494966449DD}" srcId="{F38CC0EA-2E29-4614-B24B-E6079DA8EF01}" destId="{F99E5DC7-64C5-4F54-B32C-9F05F877884D}" srcOrd="0" destOrd="0" parTransId="{52D42BC9-37B4-4019-909F-9E4112696E1E}" sibTransId="{837B3D77-F890-467E-8D5D-E2AA787F730A}"/>
    <dgm:cxn modelId="{4D03EF32-538A-4B1B-9201-894AA6858215}" type="presOf" srcId="{77909FAE-5543-4408-9E71-3E6CDEC574E4}" destId="{15B3FC3F-BC53-4412-89A5-A6553F8A4359}" srcOrd="0" destOrd="0" presId="urn:microsoft.com/office/officeart/2005/8/layout/hierarchy4"/>
    <dgm:cxn modelId="{ED3E501E-5A6E-4830-8D21-710E78F020E4}" srcId="{77909FAE-5543-4408-9E71-3E6CDEC574E4}" destId="{5F3212C7-A6E6-41F2-A662-90404874D1B9}" srcOrd="1" destOrd="0" parTransId="{91DEDBF0-7D7B-49C5-AC8C-ACAE2A1B6E69}" sibTransId="{58FA5412-23C6-4604-A576-3770A42DA2CB}"/>
    <dgm:cxn modelId="{0F5D4009-D064-4684-9D1D-95A2E3879541}" type="presParOf" srcId="{15B3FC3F-BC53-4412-89A5-A6553F8A4359}" destId="{90FA37E3-318C-4FE2-A220-A3F671681427}" srcOrd="0" destOrd="0" presId="urn:microsoft.com/office/officeart/2005/8/layout/hierarchy4"/>
    <dgm:cxn modelId="{E0E9DEAF-F823-4F1F-9D81-B383171798CB}" type="presParOf" srcId="{90FA37E3-318C-4FE2-A220-A3F671681427}" destId="{3996E453-06F6-4FCC-B807-92626002CC82}" srcOrd="0" destOrd="0" presId="urn:microsoft.com/office/officeart/2005/8/layout/hierarchy4"/>
    <dgm:cxn modelId="{FB1F668B-9AC8-4360-83B3-CA961F2979C0}" type="presParOf" srcId="{90FA37E3-318C-4FE2-A220-A3F671681427}" destId="{A583F41E-7A6E-4200-9C26-2F1F4F10E7C6}" srcOrd="1" destOrd="0" presId="urn:microsoft.com/office/officeart/2005/8/layout/hierarchy4"/>
    <dgm:cxn modelId="{C1452023-1750-452F-95BC-93DE2A43F0D8}" type="presParOf" srcId="{15B3FC3F-BC53-4412-89A5-A6553F8A4359}" destId="{DAEEF46A-BDCF-4F44-904F-AE1BB5B7B433}" srcOrd="1" destOrd="0" presId="urn:microsoft.com/office/officeart/2005/8/layout/hierarchy4"/>
    <dgm:cxn modelId="{9A175522-8C3F-4DBD-A80A-D6AC0A663E7B}" type="presParOf" srcId="{15B3FC3F-BC53-4412-89A5-A6553F8A4359}" destId="{F03074D6-9015-4F47-BB88-5E9D7AF75F43}" srcOrd="2" destOrd="0" presId="urn:microsoft.com/office/officeart/2005/8/layout/hierarchy4"/>
    <dgm:cxn modelId="{628E9D88-8658-41E8-9806-0DDD53CE0233}" type="presParOf" srcId="{F03074D6-9015-4F47-BB88-5E9D7AF75F43}" destId="{E6F4C183-DF73-4782-B2CC-48BA1EAC392F}" srcOrd="0" destOrd="0" presId="urn:microsoft.com/office/officeart/2005/8/layout/hierarchy4"/>
    <dgm:cxn modelId="{0E0AE74E-731A-4FB8-AD67-BFD095AF0421}" type="presParOf" srcId="{F03074D6-9015-4F47-BB88-5E9D7AF75F43}" destId="{BF0CE8CA-9CCC-47BB-BF52-50BBF91AEB94}" srcOrd="1" destOrd="0" presId="urn:microsoft.com/office/officeart/2005/8/layout/hierarchy4"/>
    <dgm:cxn modelId="{C46FDD42-DCB3-49DE-9BA9-C1BC0E6972C7}" type="presParOf" srcId="{F03074D6-9015-4F47-BB88-5E9D7AF75F43}" destId="{E0C9FC75-A1B9-41D2-B237-A725430E8EC6}" srcOrd="2" destOrd="0" presId="urn:microsoft.com/office/officeart/2005/8/layout/hierarchy4"/>
    <dgm:cxn modelId="{BA3D9AA6-B1A5-49D1-A305-E3D2CC9D1829}" type="presParOf" srcId="{E0C9FC75-A1B9-41D2-B237-A725430E8EC6}" destId="{0C24F505-4CF3-4176-AA4F-25FA8FCF0D19}" srcOrd="0" destOrd="0" presId="urn:microsoft.com/office/officeart/2005/8/layout/hierarchy4"/>
    <dgm:cxn modelId="{9E06A125-F9EE-44FA-95E3-FF00873E98E8}" type="presParOf" srcId="{0C24F505-4CF3-4176-AA4F-25FA8FCF0D19}" destId="{07CF608B-8F8D-45EA-9054-35CA587B3843}" srcOrd="0" destOrd="0" presId="urn:microsoft.com/office/officeart/2005/8/layout/hierarchy4"/>
    <dgm:cxn modelId="{114A7956-C5B3-48BD-BA1A-DDF128FE10EB}" type="presParOf" srcId="{0C24F505-4CF3-4176-AA4F-25FA8FCF0D19}" destId="{4AA55C1A-825F-490E-A110-B0D97DCB1BC7}" srcOrd="1" destOrd="0" presId="urn:microsoft.com/office/officeart/2005/8/layout/hierarchy4"/>
    <dgm:cxn modelId="{3503AB7B-9673-4B3A-8434-C4E3E53692F8}" type="presParOf" srcId="{0C24F505-4CF3-4176-AA4F-25FA8FCF0D19}" destId="{2DE12282-5F3E-4445-8C02-FA46B8DC3BDB}" srcOrd="2" destOrd="0" presId="urn:microsoft.com/office/officeart/2005/8/layout/hierarchy4"/>
    <dgm:cxn modelId="{3A6C1135-978E-42C8-8260-BB00FA3961E3}" type="presParOf" srcId="{2DE12282-5F3E-4445-8C02-FA46B8DC3BDB}" destId="{603CC536-7995-418B-A2FC-33ADBDEB7D98}" srcOrd="0" destOrd="0" presId="urn:microsoft.com/office/officeart/2005/8/layout/hierarchy4"/>
    <dgm:cxn modelId="{C66CDFCE-A1B5-424A-9706-D1F5F4DB82BE}" type="presParOf" srcId="{603CC536-7995-418B-A2FC-33ADBDEB7D98}" destId="{E9CBE4C7-0990-405C-96ED-35F6042595DA}" srcOrd="0" destOrd="0" presId="urn:microsoft.com/office/officeart/2005/8/layout/hierarchy4"/>
    <dgm:cxn modelId="{D8488CBA-DE99-4335-9D0B-25C2E3C92D9E}" type="presParOf" srcId="{603CC536-7995-418B-A2FC-33ADBDEB7D98}" destId="{7E8EDD3A-74F4-4B93-82B1-E63ED1442D94}" srcOrd="1" destOrd="0" presId="urn:microsoft.com/office/officeart/2005/8/layout/hierarchy4"/>
    <dgm:cxn modelId="{509F11A1-5A3D-4030-9F24-51589FA1A1E7}" type="presParOf" srcId="{2DE12282-5F3E-4445-8C02-FA46B8DC3BDB}" destId="{2FDC22E9-86D0-4747-AD3D-E0A5C44882C0}" srcOrd="1" destOrd="0" presId="urn:microsoft.com/office/officeart/2005/8/layout/hierarchy4"/>
    <dgm:cxn modelId="{51E43A9C-AB8B-446C-80F3-F13E2EE6C946}" type="presParOf" srcId="{2DE12282-5F3E-4445-8C02-FA46B8DC3BDB}" destId="{E80AE31D-4F1C-41A6-B595-87A1BBCC8FD5}" srcOrd="2" destOrd="0" presId="urn:microsoft.com/office/officeart/2005/8/layout/hierarchy4"/>
    <dgm:cxn modelId="{C63816F4-B0D6-4F95-B822-93FDDF1FA588}" type="presParOf" srcId="{E80AE31D-4F1C-41A6-B595-87A1BBCC8FD5}" destId="{40A7816C-508B-4F38-81AB-B3035F1E9118}" srcOrd="0" destOrd="0" presId="urn:microsoft.com/office/officeart/2005/8/layout/hierarchy4"/>
    <dgm:cxn modelId="{230312AD-D7B6-43AE-A856-821E483BDE74}" type="presParOf" srcId="{E80AE31D-4F1C-41A6-B595-87A1BBCC8FD5}" destId="{991B3648-B7B9-49B0-B964-3780E6ADA6B7}" srcOrd="1" destOrd="0" presId="urn:microsoft.com/office/officeart/2005/8/layout/hierarchy4"/>
    <dgm:cxn modelId="{7C060738-03B3-46ED-B104-ED38222933AC}" type="presParOf" srcId="{E0C9FC75-A1B9-41D2-B237-A725430E8EC6}" destId="{4330708B-1B84-4721-A86B-4C6CF3D15068}" srcOrd="1" destOrd="0" presId="urn:microsoft.com/office/officeart/2005/8/layout/hierarchy4"/>
    <dgm:cxn modelId="{9D87A087-D87D-4B27-B75F-80302534B06C}" type="presParOf" srcId="{E0C9FC75-A1B9-41D2-B237-A725430E8EC6}" destId="{3182CAC8-02F7-438D-8D5B-1FACC248A8DD}" srcOrd="2" destOrd="0" presId="urn:microsoft.com/office/officeart/2005/8/layout/hierarchy4"/>
    <dgm:cxn modelId="{0FE3FF2E-3662-4377-BE11-8FA2EB3BAC8F}" type="presParOf" srcId="{3182CAC8-02F7-438D-8D5B-1FACC248A8DD}" destId="{8BB5AED7-4968-493C-94CC-78D60BB733DD}" srcOrd="0" destOrd="0" presId="urn:microsoft.com/office/officeart/2005/8/layout/hierarchy4"/>
    <dgm:cxn modelId="{F151C702-E3DC-40CE-BF79-CA2DE1D0D264}" type="presParOf" srcId="{3182CAC8-02F7-438D-8D5B-1FACC248A8DD}" destId="{9A9A549B-D0BF-44AC-8F88-B1E7E17538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16D22-36C5-4DAC-88B9-0B7D94CD5CA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9DBD1-AF8F-4450-A4BF-38561DC1A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Среди этих расстройств можно назвать:</a:t>
            </a:r>
          </a:p>
          <a:p>
            <a:pPr>
              <a:defRPr/>
            </a:pPr>
            <a:r>
              <a:rPr lang="ru-RU" dirty="0" smtClean="0"/>
              <a:t>Ограничение способности к передвижению, то есть возможности без чьей-либо помощи перемещаться в пространстве, сохраняя равновесие, а также самостоятельно пользоваться общественным транспортом. Умеренная степень такого расстройства указывает на необходимость частичной помощи лицу, осуществляющему передвижение.</a:t>
            </a:r>
          </a:p>
          <a:p>
            <a:pPr>
              <a:defRPr/>
            </a:pPr>
            <a:r>
              <a:rPr lang="ru-RU" dirty="0" smtClean="0"/>
              <a:t>Ограничение способности к ориентации означает, что без посторонней помощи инвалид 2-й группы не может сохранить адекватное восприятие окружающей обстановки, определять время и место своего нахождения.</a:t>
            </a:r>
          </a:p>
          <a:p>
            <a:pPr>
              <a:defRPr/>
            </a:pPr>
            <a:r>
              <a:rPr lang="ru-RU" dirty="0" smtClean="0"/>
              <a:t>Ограничение способности к общению предполагает то, что при установлении контактов с другими людьми, осуществлении </a:t>
            </a:r>
            <a:r>
              <a:rPr lang="ru-RU" dirty="0" err="1" smtClean="0"/>
              <a:t>приема</a:t>
            </a:r>
            <a:r>
              <a:rPr lang="ru-RU" dirty="0" smtClean="0"/>
              <a:t> или передачи информации инвалиду потребуется частичная помощь других лиц.</a:t>
            </a:r>
          </a:p>
          <a:p>
            <a:pPr>
              <a:defRPr/>
            </a:pPr>
            <a:r>
              <a:rPr lang="ru-RU" dirty="0" smtClean="0"/>
              <a:t>Ограничение способности к обучению означает, что человек, признанный инвалидом 2-й группы, может запоминать, усваивать и воспроизводить знания, овладевать практическими навыками и умениями только при обучении в специализированных учреждениях. Возможно прохождение обучения на дому, при этом могут использоваться вспомогательные технические средства.</a:t>
            </a:r>
          </a:p>
          <a:p>
            <a:pPr>
              <a:defRPr/>
            </a:pPr>
            <a:r>
              <a:rPr lang="ru-RU" dirty="0" smtClean="0"/>
              <a:t>Ограничение способности к трудовой деятельности говорит о том, что инвалид может участвовать в трудовой деятельности только при наличии специально созданных условий, где возможно применение каких-либо технических средств. Такие люди способны работать, если другие лица будут постоянно оказывать им помощь.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324D13-3BAF-4F87-BC98-0E43BF5CB5D1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1325" algn="just" eaLnBrk="1" hangingPunct="1">
              <a:defRPr/>
            </a:pPr>
            <a:r>
              <a:rPr lang="ru-RU" dirty="0" smtClean="0"/>
              <a:t>Умственная отсталость может возникнуть на фоне другого психического или физического нарушения либо без него.</a:t>
            </a:r>
          </a:p>
          <a:p>
            <a:pPr indent="441325" algn="just" eaLnBrk="1" hangingPunct="1">
              <a:defRPr/>
            </a:pPr>
            <a:r>
              <a:rPr lang="ru-RU" dirty="0" smtClean="0"/>
              <a:t>Состав лиц с нарушением интеллекта очень разнороден по причинам и времени поражения головного мозга, по степени тяжести клинической картины и по психолого-педагогическим характеристикам</a:t>
            </a:r>
            <a:endParaRPr lang="ru-RU" sz="1100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DA8898-BE14-4DEF-9DB7-2679F0C5F744}" type="slidenum">
              <a:rPr lang="ru-RU" altLang="ru-RU"/>
              <a:pPr/>
              <a:t>50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Небрежность в общении, высокомерие, невежливость приведет к тому, что человеку больше не захочется приходить туда, где с ним так обращаются.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80A27A-BB42-4BDF-B3AD-E7F4092E51F3}" type="slidenum">
              <a:rPr lang="ru-RU" altLang="ru-RU"/>
              <a:pPr/>
              <a:t>51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Нарушение речи выражается в том, что человек: говорит медленно и нечетко, неразборчиво; с трудом подбирает слова и называет вещи; говорит без запинок и быстро, но бессмысленно; говорит поспешно и бессвязно; чересчур разделяет слоги и выделяет ударением каждый из них. 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46CB30-3C8D-45EE-9AC6-4D64165787D2}" type="slidenum">
              <a:rPr lang="ru-RU" altLang="ru-RU"/>
              <a:pPr/>
              <a:t>54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E6F29E-4C25-402E-907D-7A53CF7B92A1}" type="slidenum">
              <a:rPr lang="ru-RU" altLang="ru-RU"/>
              <a:pPr/>
              <a:t>55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Досягаемость. </a:t>
            </a:r>
            <a:endParaRPr lang="ru-RU" dirty="0" smtClean="0"/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беспрепятственное движение по коммуникационным путям, помещениям и пространствам;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достижение места целевого назначения и пользование предоставленными возможностями;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возможность пользоваться местами  отдыха, ожидания и сопутствующего обслуживания.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b="1" dirty="0" smtClean="0"/>
              <a:t>Безопасность</a:t>
            </a:r>
            <a:endParaRPr lang="ru-RU" dirty="0" smtClean="0"/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возможность избежать травм, ранений, увечий, излишней усталости и т.п. из-за свойств архитектурной среды зданий;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возможность своевременного опознавания и реагирования на места и зоны риска;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предупреждение посетителей о зонах,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представляющих потенциальную опасность;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пожарная безопасность.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b="1" dirty="0" smtClean="0"/>
              <a:t>Информативность</a:t>
            </a:r>
            <a:endParaRPr lang="ru-RU" dirty="0" smtClean="0"/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использование средств информирования,  соответствующих особенностям различных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групп посетителей;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точная идентификация своего места нахождения и мест, являющихся целью посещения;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возможность эффективной ориентации как в светлое, так и в темное время суток;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возможность иметь непрерывную 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/>
              <a:t>нформационную</a:t>
            </a:r>
            <a:r>
              <a:rPr lang="ru-RU" dirty="0" smtClean="0"/>
              <a:t> поддержку на всем пути следования.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Комфортность (удобство)</a:t>
            </a:r>
            <a:endParaRPr lang="ru-RU" dirty="0" smtClean="0"/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создание условий для </a:t>
            </a:r>
            <a:r>
              <a:rPr lang="ru-RU" b="1" dirty="0" smtClean="0"/>
              <a:t>минимальных затрат </a:t>
            </a:r>
            <a:r>
              <a:rPr lang="ru-RU" dirty="0" smtClean="0"/>
              <a:t>и усилий МГН на удовлетворение своих нужд;</a:t>
            </a:r>
          </a:p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обеспечение </a:t>
            </a:r>
            <a:r>
              <a:rPr lang="ru-RU" b="1" dirty="0" smtClean="0"/>
              <a:t>своевременной возможности </a:t>
            </a:r>
            <a:r>
              <a:rPr lang="ru-RU" dirty="0" smtClean="0"/>
              <a:t>отдыха, ожидания и дополнительного обслуживания, обеспечение условий для компенсации усилий, затраченных на движение и получения услуг; </a:t>
            </a:r>
            <a:r>
              <a:rPr lang="ru-RU" b="1" dirty="0" smtClean="0"/>
              <a:t>сокращение времени и усилий </a:t>
            </a:r>
            <a:r>
              <a:rPr lang="ru-RU" dirty="0" smtClean="0"/>
              <a:t>на получение необходимой информации.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44E9A7-6200-4FED-A961-08BFE483CB53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Обеспечить информативность также можно с помощью коммуникации. Развитие коммуникативных умений складывается из следующих основных навыков:</a:t>
            </a:r>
          </a:p>
          <a:p>
            <a:pPr eaLnBrk="1" hangingPunct="1"/>
            <a:r>
              <a:rPr lang="ru-RU" altLang="ru-RU" smtClean="0"/>
              <a:t>избегать конфликтных ситуаций;</a:t>
            </a:r>
          </a:p>
          <a:p>
            <a:pPr eaLnBrk="1" hangingPunct="1"/>
            <a:r>
              <a:rPr lang="ru-RU" altLang="ru-RU" smtClean="0"/>
              <a:t>внимательно слушать инвалида и слышать его;</a:t>
            </a:r>
          </a:p>
          <a:p>
            <a:pPr eaLnBrk="1" hangingPunct="1"/>
            <a:r>
              <a:rPr lang="ru-RU" altLang="ru-RU" smtClean="0"/>
              <a:t>регулировать собственные эмоции, возникающие в процессе взаимодействия;</a:t>
            </a:r>
          </a:p>
          <a:p>
            <a:pPr eaLnBrk="1" hangingPunct="1"/>
            <a:r>
              <a:rPr lang="ru-RU" altLang="ru-RU" smtClean="0"/>
              <a:t>обеспечивать высокую культуру и этику взаимоотношений;</a:t>
            </a:r>
          </a:p>
          <a:p>
            <a:pPr eaLnBrk="1" hangingPunct="1"/>
            <a:r>
              <a:rPr lang="ru-RU" altLang="ru-RU" smtClean="0"/>
              <a:t>цивилизовано противостоять манипулированию.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F3D0C4-CA44-4E6A-9BF0-51613C96D6C3}" type="slidenum">
              <a:rPr lang="ru-RU" altLang="ru-RU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Существуют некоторые </a:t>
            </a:r>
            <a:r>
              <a:rPr lang="ru-RU" altLang="ru-RU" b="1" smtClean="0"/>
              <a:t>специфические нормы этикета при взаимодействии с людьми с ограниченными возможностями</a:t>
            </a:r>
            <a:r>
              <a:rPr lang="ru-RU" altLang="ru-RU" smtClean="0"/>
              <a:t>. Эти нормы предназначены, в первую очередь, для сохранения личного достоинства инвалида, а также для разрешения сложных и неловких ситуаций, которые могут возникнуть во взаимодействии с участием людей с ограниченными возможностями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B2A9D3-E3E0-41B6-B541-53F5AB48B931}" type="slidenum">
              <a:rPr lang="ru-RU" altLang="ru-RU"/>
              <a:pPr/>
              <a:t>37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Для того чтобы понять как правильно общаться с инвалидов заполним таблицу по пунктам, указанным на слайде. В левой колонке будем писать слова в отношении общения с инвалидом, которые создают стереотипы, в левой которые не создают-  (по окончанию заполнения раздать вариант заполненной таблицы)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DB9E48-340B-4DED-94E6-20A4E9E2CEBE}" type="slidenum">
              <a:rPr lang="ru-RU" altLang="ru-RU"/>
              <a:pPr/>
              <a:t>41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Times New Roman" pitchFamily="18" charset="0"/>
              </a:rPr>
              <a:t>Детский церебральный паралич - состояние, характеризующееся недостаточным контролем мышц, мышечной спастичностью, параличами и другими неврологическими нарушениями, которые являются следствием повреждения головного мозга, возникающего во время беременности, родов, сразу после родов или в младшем детском возрасте (до 5 лет).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4824B1-2699-49B5-92BC-CA065C4BA4BF}" type="slidenum">
              <a:rPr lang="ru-RU" altLang="ru-RU"/>
              <a:pPr/>
              <a:t>42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Не облокачивайтесь на нее, не толкайте, не кладите на нее ноги без разрешения. Начать катить коляску без согласия инвалида — то же самое, что схватить и понести человека без его разрешения.</a:t>
            </a: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6E8CC7-A483-404F-90E5-203D9FC3383D}" type="slidenum">
              <a:rPr lang="ru-RU" altLang="ru-RU"/>
              <a:pPr/>
              <a:t>44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1325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соответствии с Международной классификацией болезней-10, существует четыре уровня зрительной функции:</a:t>
            </a:r>
          </a:p>
          <a:p>
            <a:pPr indent="3136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Нормальное зрение</a:t>
            </a:r>
          </a:p>
          <a:p>
            <a:pPr indent="3136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Умеренное нарушение зрения</a:t>
            </a:r>
          </a:p>
          <a:p>
            <a:pPr indent="3136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Тяжелое нарушение зрения</a:t>
            </a:r>
          </a:p>
          <a:p>
            <a:pPr indent="3136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Слепота</a:t>
            </a:r>
          </a:p>
          <a:p>
            <a:pPr eaLnBrk="1" hangingPunct="1">
              <a:defRPr/>
            </a:pPr>
            <a:r>
              <a:rPr lang="ru-RU" dirty="0" smtClean="0"/>
              <a:t>Умеренные и тяжелые нарушения зрения объединяются в понятие «пониженное зрение», а пониженное зрение вместе со слепотой представляют все нарушения зрения.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043C64-A02E-4328-996D-EC6E0D5F97EA}" type="slidenum">
              <a:rPr lang="ru-RU" altLang="ru-RU"/>
              <a:pPr/>
              <a:t>45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7CB7E8-CA32-458E-9697-7F06A713D96A}" type="slidenum">
              <a:rPr lang="ru-RU" altLang="ru-RU"/>
              <a:pPr/>
              <a:t>46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NUL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microsoft.com/office/2007/relationships/diagramDrawing" Target="NUL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7220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«Доступная среда»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496944" cy="30018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"О координации деятельности в сфере формирования доступной среды жизнедеятельности для инвалидов и других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 населения на территории Свердловской области" 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Локальные акты образовательной организации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76064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Должностные обязанности персонала (дополнения в должностные обязанности) по обеспечению доступности объекта и услуг.</a:t>
            </a:r>
          </a:p>
          <a:p>
            <a:pPr marL="0" indent="0" algn="just">
              <a:spcBef>
                <a:spcPts val="600"/>
              </a:spcBef>
            </a:pPr>
            <a:endParaRPr lang="ru-RU" sz="2800" dirty="0" smtClean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Порядок проведения инструктажей (обучения) в организации, ведение журнала инструктажей.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Порядок рассмотрения претензий и предложений по вопросам обеспечения доступности объекта и услуг.</a:t>
            </a:r>
          </a:p>
          <a:p>
            <a:pPr marL="0" indent="531813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основных вопросов для обучения (инструктажа) персонала организации по вопросам доступности: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 законодательства, нормативных правовых документов по обеспечению доступности для инвалидов объектов социальной, инженерной транспортной инфраструктур и услуг.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Основные виды стойких нарушений функций, значимые барьеры окружающей среды и возможности их устранения и компенсации для различных категорий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граждан.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 по вопросам доступности объектов и услуг, понятие о барьерах окружающей среды и способах их преодоления, архитектурно-планировочные решения, технические средства оснащения, информационное обеспечение, организационные мероприятия.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Структурно-функциональные зоны и элементы объекта, основные требования к обеспечению их доступности, основные ошибки в адаптации, создающие барьеры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маломобильным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гражданам и способы их исправления.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основных вопросов для обучения (инструктажа) персонала организации по вопросам доступности: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Содержание должностных обязанностей сотрудников по обеспечению доступности для инвалидов объектов (помещений) и услуг в организации социального обслуживания.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Порядок взаимодействия сотрудников организации социального обслуживания при предоставлении услуг инвалидам.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Формы контроля и меры ответственности за уклонение от выполнения требований доступности объектов и услуг в соответствии с законодательством.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Формы контроля и меры ответственности за невыполнение, ненадлежащее выполнение сотрудниками организации обязанностей, предусмотренными организационно-распорядительными, локальными актами организации социального обслуживания.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648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оценки соблюдения требований по обеспечению доступности образовательных услуг для инвалидов (мониторинг и контроль)</a:t>
            </a: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55000" lnSpcReduction="20000"/>
          </a:bodyPr>
          <a:lstStyle/>
          <a:p>
            <a:pPr lvl="0" indent="-169863" algn="just">
              <a:lnSpc>
                <a:spcPct val="120000"/>
              </a:lnSpc>
              <a:spcBef>
                <a:spcPts val="60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Визуальный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(наблюдение) – проверка состояния объекта, специального оборудования, путей движения системы навигации и пр.</a:t>
            </a:r>
          </a:p>
          <a:p>
            <a:pPr lvl="0" indent="-169863" algn="just">
              <a:lnSpc>
                <a:spcPct val="120000"/>
              </a:lnSpc>
              <a:spcBef>
                <a:spcPts val="60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Аналитический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анализ содержания документации :</a:t>
            </a:r>
          </a:p>
          <a:p>
            <a:pPr indent="-169863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паспорт доступности образовательного учреждения и услуг;</a:t>
            </a:r>
          </a:p>
          <a:p>
            <a:pPr indent="-169863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планов работ по формированию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среды в организации;</a:t>
            </a:r>
          </a:p>
          <a:p>
            <a:pPr indent="-169863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планов и программ подготовки персонала;</a:t>
            </a:r>
          </a:p>
          <a:p>
            <a:pPr indent="-169863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анализ правильности и своевременного заполнения этих документов;</a:t>
            </a:r>
          </a:p>
          <a:p>
            <a:pPr indent="-169863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проверка профессиональной квалификации персонала.</a:t>
            </a:r>
          </a:p>
          <a:p>
            <a:pPr lvl="0" indent="-169863" algn="just">
              <a:lnSpc>
                <a:spcPct val="120000"/>
              </a:lnSpc>
              <a:spcBef>
                <a:spcPts val="60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Измерительный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проверка с использованием средств измерений состояния специального оборудования, оборудования объектов помещений, площадок, используемых при оказании услуг инвалидам и пр.</a:t>
            </a:r>
          </a:p>
          <a:p>
            <a:pPr lvl="0" indent="-169863" algn="just">
              <a:lnSpc>
                <a:spcPct val="120000"/>
              </a:lnSpc>
              <a:spcBef>
                <a:spcPts val="60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Экспертный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опрос  общественных организаций о состоянии доступности и качества услуг, оценка результатов опроса.</a:t>
            </a:r>
          </a:p>
          <a:p>
            <a:pPr lvl="0" indent="-169863" algn="just">
              <a:lnSpc>
                <a:spcPct val="120000"/>
              </a:lnSpc>
              <a:spcBef>
                <a:spcPts val="60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Социологический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опрос или интервьюирование потребителей услуг об уровне доступности предоставляемых организацией услуг для инвалидов, оценка результатов опроса.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44054"/>
            <a:ext cx="4608512" cy="674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71406" y="1285860"/>
            <a:ext cx="8929750" cy="42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0"/>
            <a:ext cx="785495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1"/>
          <p:cNvSpPr>
            <a:spLocks noGrp="1"/>
          </p:cNvSpPr>
          <p:nvPr>
            <p:ph type="ctrTitle"/>
          </p:nvPr>
        </p:nvSpPr>
        <p:spPr>
          <a:xfrm>
            <a:off x="358775" y="1341438"/>
            <a:ext cx="8785225" cy="360045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cs typeface="Times New Roman" pitchFamily="18" charset="0"/>
              </a:rPr>
              <a:t>Обеспечение сопровождения маломобильных групп населения и инвалидов  в образовательных организациях</a:t>
            </a:r>
            <a:br>
              <a:rPr lang="ru-RU" altLang="ru-RU" sz="4000" b="1" smtClean="0">
                <a:cs typeface="Times New Roman" pitchFamily="18" charset="0"/>
              </a:rPr>
            </a:br>
            <a:endParaRPr lang="ru-RU" altLang="ru-RU" sz="4000" b="1" smtClean="0">
              <a:cs typeface="Times New Roman" pitchFamily="18" charset="0"/>
            </a:endParaRPr>
          </a:p>
        </p:txBody>
      </p:sp>
      <p:sp>
        <p:nvSpPr>
          <p:cNvPr id="3078" name="AutoShape 4" descr="Картинки по запросу доступная среда 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3079" name="AutoShape 6" descr="Картинки по запросу доступная среда 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3080" name="Подзаголовок 2"/>
          <p:cNvSpPr txBox="1">
            <a:spLocks/>
          </p:cNvSpPr>
          <p:nvPr/>
        </p:nvSpPr>
        <p:spPr bwMode="auto">
          <a:xfrm>
            <a:off x="3708400" y="4292600"/>
            <a:ext cx="52578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19475" y="333375"/>
            <a:ext cx="5473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Инвалид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– лицо, которое имеет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нарушение здоровья со стойким расстройством функций организма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, обусловленное заболеваниями, последствиями травм или дефектами, приводящее к ограничению жизнедеятельности и вызывающее необходимость его социальной защиты. </a:t>
            </a:r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1" hangingPunct="1"/>
            <a:endParaRPr lang="ru-RU" alt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0" name="Picture 5" descr="Картинки по запросу инвалидност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692696"/>
            <a:ext cx="2952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4149725"/>
            <a:ext cx="871378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 eaLnBrk="1" hangingPunct="1">
              <a:defRPr/>
            </a:pPr>
            <a:r>
              <a:rPr lang="ru-RU" sz="2400" dirty="0">
                <a:latin typeface="+mn-lt"/>
              </a:rPr>
              <a:t>При этом </a:t>
            </a:r>
            <a:r>
              <a:rPr lang="ru-RU" sz="2400" b="1" dirty="0">
                <a:latin typeface="+mn-lt"/>
              </a:rPr>
              <a:t>под ограничением жизнедеятельности </a:t>
            </a:r>
            <a:r>
              <a:rPr lang="ru-RU" sz="2400" dirty="0">
                <a:latin typeface="+mn-lt"/>
              </a:rPr>
              <a:t>понимается полная или частичная утрата лицом способности или возможности осуществлять самообслуживание, самостоятельно передвигаться, ориентироваться, общаться, контролировать свое поведение, обучаться и заниматься трудовой деятельностью.</a:t>
            </a:r>
          </a:p>
        </p:txBody>
      </p:sp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250825" y="3429000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>
                <a:cs typeface="Times New Roman" pitchFamily="18" charset="0"/>
              </a:rPr>
              <a:t>(</a:t>
            </a:r>
            <a:r>
              <a:rPr lang="ru-RU" altLang="ru-RU">
                <a:ea typeface="Calibri" pitchFamily="34" charset="0"/>
                <a:cs typeface="Times New Roman" pitchFamily="18" charset="0"/>
              </a:rPr>
              <a:t>Ст. 1 Федерального закона от 24 ноября 1995 г. № 181-ФЗ «О социальной защите инвалидов в Российской Федерации»).</a:t>
            </a:r>
            <a:endParaRPr lang="ru-RU" altLang="ru-RU"/>
          </a:p>
        </p:txBody>
      </p:sp>
      <p:pic>
        <p:nvPicPr>
          <p:cNvPr id="4103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маломобильные группы населен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230688"/>
            <a:ext cx="410368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850" y="333375"/>
            <a:ext cx="8569325" cy="42941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 eaLnBrk="1" hangingPunct="1">
              <a:defRPr/>
            </a:pPr>
            <a:r>
              <a:rPr lang="ru-RU" sz="2400" dirty="0">
                <a:latin typeface="+mn-lt"/>
              </a:rPr>
              <a:t>«Маломобильные группы населения» (МГН), который определяется как «</a:t>
            </a:r>
            <a:r>
              <a:rPr lang="ru-RU" sz="2400" b="1" dirty="0">
                <a:latin typeface="+mn-lt"/>
              </a:rPr>
              <a:t>люди, испытывающие затруднения при самостоятельном передвижении, получении услуги, необходимой информации или при ориентировании в пространстве</a:t>
            </a:r>
            <a:r>
              <a:rPr lang="ru-RU" sz="2400" dirty="0">
                <a:latin typeface="+mn-lt"/>
              </a:rPr>
              <a:t>. К маломобильным группам населения здесь отнесены: инвалиды, люди с временным нарушением здоровья, беременные женщины, люди старших возрастов, люди с детскими колясками, дети дошкольного возраста, люди с </a:t>
            </a:r>
            <a:r>
              <a:rPr lang="ru-RU" sz="2400" dirty="0" err="1">
                <a:latin typeface="+mn-lt"/>
              </a:rPr>
              <a:t>тяжелой</a:t>
            </a:r>
            <a:r>
              <a:rPr lang="ru-RU" sz="2400" dirty="0">
                <a:latin typeface="+mn-lt"/>
              </a:rPr>
              <a:t> поклажей, тележками и т.п.». </a:t>
            </a:r>
          </a:p>
          <a:p>
            <a:pPr indent="450850" algn="just" eaLnBrk="1" hangingPunct="1">
              <a:defRPr/>
            </a:pPr>
            <a:endParaRPr lang="ru-RU" sz="900" dirty="0">
              <a:latin typeface="+mn-lt"/>
            </a:endParaRPr>
          </a:p>
          <a:p>
            <a:pPr indent="450850" algn="just" eaLnBrk="1" hangingPunct="1">
              <a:defRPr/>
            </a:pPr>
            <a:r>
              <a:rPr lang="ru-RU" sz="2400" dirty="0">
                <a:latin typeface="+mn-lt"/>
              </a:rPr>
              <a:t>Таким образом, МГН – это более широкая категория людей, включающая в себя инвалидов. </a:t>
            </a:r>
          </a:p>
        </p:txBody>
      </p:sp>
      <p:pic>
        <p:nvPicPr>
          <p:cNvPr id="9220" name="Picture 4" descr="Картинки по запросу маломобильные группы насе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402138"/>
            <a:ext cx="12954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Картинки по запросу маломобильные группы населен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267200"/>
            <a:ext cx="13684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Картинки по запросу маломобильные группы населен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/>
          <a:stretch>
            <a:fillRect/>
          </a:stretch>
        </p:blipFill>
        <p:spPr bwMode="auto">
          <a:xfrm>
            <a:off x="4859338" y="4221163"/>
            <a:ext cx="9779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5580063" y="6021388"/>
            <a:ext cx="431800" cy="836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712200" y="6021388"/>
            <a:ext cx="431800" cy="836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243888" y="6021388"/>
            <a:ext cx="431800" cy="836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26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6048672"/>
          </a:xfrm>
        </p:spPr>
        <p:txBody>
          <a:bodyPr numCol="2">
            <a:normAutofit fontScale="92500" lnSpcReduction="10000"/>
          </a:bodyPr>
          <a:lstStyle/>
          <a:p>
            <a:pPr marL="173038" indent="-173038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 273-ФЗ «Об Образовании в РФ»  (ст.79)</a:t>
            </a:r>
          </a:p>
          <a:p>
            <a:pPr marL="173038" indent="-173038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Федеральный закон от 28.12.2013 № 442-ФЗ «Об основах социального обслуживания граждан в  РФ»  (п.4 ст.19)</a:t>
            </a:r>
          </a:p>
          <a:p>
            <a:pPr marL="173038" indent="-173038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Федеральный закон от 24.11.1994 № 181 – ФЗ «О социальной защите инвалидов в РФ»</a:t>
            </a:r>
          </a:p>
          <a:p>
            <a:pPr marL="173038" indent="-173038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Федеральный закон от 27.12.2012 № 184-ФЗ «О техническом регулировании»</a:t>
            </a:r>
          </a:p>
          <a:p>
            <a:pPr marL="173038" indent="-173038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Федеральный закон от 30.12.2001 № 195-ФЗ – Кодекс РФ об административных нарушениях»  (ст.9.13)</a:t>
            </a:r>
          </a:p>
          <a:p>
            <a:pPr marL="173038" indent="-173038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17.06.2015 № 599 «О порядке и сроках разработки федеральными ОИВ, ОИВ субъектов РФ, органами местного самоуправления  мероприятий по повышению значений показателей доступности для инвалидов объектов и услуг в установленных сферах деятельности"</a:t>
            </a:r>
          </a:p>
          <a:p>
            <a:pPr marL="173038" indent="-173038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Постановление     Правительства     РФ       от    01.12.2015 г. № 1297 «Об утверждении государственной программы Российской Федерации «Доступная среда» на 2011 - 2020 годы»</a:t>
            </a:r>
          </a:p>
          <a:p>
            <a:pPr indent="-169863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 Правительства РФ от 02.10.1992 № 1156 «О мерах по формированию доступной для инвалидов среды жизнедеятельности»</a:t>
            </a:r>
          </a:p>
          <a:p>
            <a:pPr indent="-169863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Приказ Минобразования России от 09.11.2015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</a:r>
          </a:p>
          <a:p>
            <a:pPr indent="-169863" algn="just">
              <a:spcBef>
                <a:spcPts val="600"/>
              </a:spcBef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Постановление Правительства Свердловской области от 11.02.2014 № 70-ПП "О координации деятельности в сфере формирования доступной среды жизнедеятельности для инвалидов и других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 населения на территории Свердловской области" </a:t>
            </a:r>
          </a:p>
          <a:p>
            <a:pPr indent="-169863" algn="just">
              <a:spcBef>
                <a:spcPts val="600"/>
              </a:spcBef>
            </a:pP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СП определенных  требований доступности зданий и сооружений для МГН</a:t>
            </a:r>
          </a:p>
          <a:p>
            <a:pPr indent="-169863" algn="just">
              <a:spcBef>
                <a:spcPts val="600"/>
              </a:spcBef>
            </a:pP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ГОСТы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определяющие требования к вспомогательному оборудованию средствами связи и транспорта </a:t>
            </a:r>
          </a:p>
          <a:p>
            <a:pPr indent="-169863">
              <a:spcBef>
                <a:spcPts val="60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66713" y="1590675"/>
          <a:ext cx="8569325" cy="2889428"/>
        </p:xfrm>
        <a:graphic>
          <a:graphicData uri="http://schemas.openxmlformats.org/drawingml/2006/table">
            <a:tbl>
              <a:tblPr/>
              <a:tblGrid>
                <a:gridCol w="2062163"/>
                <a:gridCol w="1020762"/>
                <a:gridCol w="860425"/>
                <a:gridCol w="860425"/>
                <a:gridCol w="1004888"/>
                <a:gridCol w="860425"/>
                <a:gridCol w="1003300"/>
                <a:gridCol w="896937"/>
              </a:tblGrid>
              <a:tr h="5034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инвалидов (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2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13134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13209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13189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13082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12946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12924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12751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48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</a:t>
                      </a:r>
                    </a:p>
                  </a:txBody>
                  <a:tcPr marL="0" marR="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1920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1540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1515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1496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1451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1355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1283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</a:t>
                      </a:r>
                    </a:p>
                  </a:txBody>
                  <a:tcPr marL="0" marR="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7086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6595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6472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6250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группы</a:t>
                      </a:r>
                    </a:p>
                  </a:txBody>
                  <a:tcPr marL="0" marR="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3609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4320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4492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4601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30">
                <a:tc>
                  <a:txBody>
                    <a:bodyPr/>
                    <a:lstStyle/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дети-инвалиды</a:t>
                      </a:r>
                    </a:p>
                  </a:txBody>
                  <a:tcPr marL="0" marR="0" marT="0" marB="0" anchor="b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580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605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388" y="4779963"/>
            <a:ext cx="8785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61950" algn="just">
              <a:defRPr/>
            </a:pPr>
            <a:r>
              <a:rPr lang="ru-RU" sz="1600" dirty="0">
                <a:latin typeface="+mn-lt"/>
                <a:ea typeface="Calibri" pitchFamily="34" charset="0"/>
                <a:cs typeface="Times New Roman" pitchFamily="18" charset="0"/>
              </a:rPr>
              <a:t>В общую численность инвалидов включаются лица, состоящие на учете и получающие пенсию в системе Пенсионного фонда Российской Федерации, Министерстве обороны Российской Федерации, Министерстве внутренних дел Российской Федерации и Федеральной службе безопасности Российской Федерации, Федеральной службе исполнения наказаний Минюста России и Федеральной службе Российской Федерации по контролю за оборотом наркотиков. Расчет Росстата.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5188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9" name="Прямоугольник 10"/>
          <p:cNvSpPr>
            <a:spLocks noChangeArrowheads="1"/>
          </p:cNvSpPr>
          <p:nvPr/>
        </p:nvSpPr>
        <p:spPr bwMode="auto">
          <a:xfrm>
            <a:off x="0" y="47625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Общая численность инвалидов по группам инвалидности </a:t>
            </a:r>
          </a:p>
          <a:p>
            <a:pPr algn="ctr"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(на 1 января года)</a:t>
            </a:r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8113"/>
            <a:ext cx="19954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+mn-lt"/>
                <a:cs typeface="Times New Roman" pitchFamily="18" charset="0"/>
              </a:rPr>
              <a:t>данные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Росстата</a:t>
            </a:r>
            <a:r>
              <a:rPr lang="ru-RU" dirty="0">
                <a:latin typeface="+mn-lt"/>
                <a:cs typeface="Times New Roman" pitchFamily="18" charset="0"/>
              </a:rPr>
              <a:t>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Диаграмма 3"/>
          <p:cNvGraphicFramePr>
            <a:graphicFrameLocks/>
          </p:cNvGraphicFramePr>
          <p:nvPr/>
        </p:nvGraphicFramePr>
        <p:xfrm>
          <a:off x="344488" y="1290638"/>
          <a:ext cx="8455025" cy="4926012"/>
        </p:xfrm>
        <a:graphic>
          <a:graphicData uri="http://schemas.openxmlformats.org/presentationml/2006/ole">
            <p:oleObj spid="_x0000_s1026" r:id="rId4" imgW="0" imgH="0" progId="Excel.Sheet.8">
              <p:embed/>
            </p:oleObj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88913"/>
          <a:ext cx="1757362" cy="168275"/>
        </p:xfrm>
        <a:graphic>
          <a:graphicData uri="http://schemas.openxmlformats.org/drawingml/2006/table">
            <a:tbl>
              <a:tblPr/>
              <a:tblGrid>
                <a:gridCol w="1757362"/>
              </a:tblGrid>
              <a:tr h="1682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Обновлено 24.06.2016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7178" name="Прямоугольник 5"/>
          <p:cNvSpPr>
            <a:spLocks noChangeArrowheads="1"/>
          </p:cNvSpPr>
          <p:nvPr/>
        </p:nvSpPr>
        <p:spPr bwMode="auto">
          <a:xfrm>
            <a:off x="755650" y="620713"/>
            <a:ext cx="7832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Всего признано инвалидами  в возрасте до 18 лет </a:t>
            </a:r>
          </a:p>
        </p:txBody>
      </p:sp>
      <p:pic>
        <p:nvPicPr>
          <p:cNvPr id="7179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488113"/>
            <a:ext cx="19954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>
                <a:latin typeface="+mn-lt"/>
                <a:cs typeface="Times New Roman" pitchFamily="18" charset="0"/>
              </a:rPr>
              <a:t>данные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Росстата</a:t>
            </a:r>
            <a:r>
              <a:rPr lang="ru-RU" dirty="0">
                <a:latin typeface="+mn-lt"/>
                <a:cs typeface="Times New Roman" pitchFamily="18" charset="0"/>
              </a:rPr>
              <a:t>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smtClean="0">
                <a:cs typeface="Times New Roman" pitchFamily="18" charset="0"/>
              </a:rPr>
              <a:t>Распределение впервые признанных инвалидами детей</a:t>
            </a:r>
            <a:br>
              <a:rPr lang="ru-RU" altLang="ru-RU" sz="2800" smtClean="0">
                <a:cs typeface="Times New Roman" pitchFamily="18" charset="0"/>
              </a:rPr>
            </a:br>
            <a:r>
              <a:rPr lang="ru-RU" altLang="ru-RU" sz="2800" smtClean="0">
                <a:cs typeface="Times New Roman" pitchFamily="18" charset="0"/>
              </a:rPr>
              <a:t> в возрасте до 18 лет по причинам, обусловившим</a:t>
            </a:r>
            <a:br>
              <a:rPr lang="ru-RU" altLang="ru-RU" sz="2800" smtClean="0">
                <a:cs typeface="Times New Roman" pitchFamily="18" charset="0"/>
              </a:rPr>
            </a:br>
            <a:r>
              <a:rPr lang="ru-RU" altLang="ru-RU" sz="2800" smtClean="0">
                <a:cs typeface="Times New Roman" pitchFamily="18" charset="0"/>
              </a:rPr>
              <a:t>возникновение инвалидности</a:t>
            </a:r>
            <a:endParaRPr lang="ru-RU" altLang="ru-RU" sz="2800" smtClean="0"/>
          </a:p>
        </p:txBody>
      </p:sp>
      <p:graphicFrame>
        <p:nvGraphicFramePr>
          <p:cNvPr id="819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0025" y="1577975"/>
          <a:ext cx="8743950" cy="4926013"/>
        </p:xfrm>
        <a:graphic>
          <a:graphicData uri="http://schemas.openxmlformats.org/presentationml/2006/ole">
            <p:oleObj spid="_x0000_s2050" name="Диаграмма" r:id="rId4" imgW="0" imgH="0" progId="Excel.Sheet.8">
              <p:embed/>
            </p:oleObj>
          </a:graphicData>
        </a:graphic>
      </p:graphicFrame>
      <p:sp>
        <p:nvSpPr>
          <p:cNvPr id="8198" name="Прямоугольник 4"/>
          <p:cNvSpPr>
            <a:spLocks noChangeArrowheads="1"/>
          </p:cNvSpPr>
          <p:nvPr/>
        </p:nvSpPr>
        <p:spPr bwMode="auto">
          <a:xfrm>
            <a:off x="0" y="6488113"/>
            <a:ext cx="430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>
                <a:latin typeface="Times New Roman" pitchFamily="18" charset="0"/>
                <a:cs typeface="Times New Roman" pitchFamily="18" charset="0"/>
              </a:rPr>
              <a:t>*данные Минтруда России, форма № 7-Д </a:t>
            </a:r>
            <a:endParaRPr lang="ru-RU" alt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388" y="188913"/>
          <a:ext cx="1757362" cy="168275"/>
        </p:xfrm>
        <a:graphic>
          <a:graphicData uri="http://schemas.openxmlformats.org/drawingml/2006/table">
            <a:tbl>
              <a:tblPr/>
              <a:tblGrid>
                <a:gridCol w="1757362"/>
              </a:tblGrid>
              <a:tr h="1682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Обновлено 24.06.2016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Критерии доступности для МГН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1025525"/>
          <a:ext cx="8569325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marL="0" indent="441325" algn="just" eaLnBrk="1" hangingPunct="1">
              <a:buFont typeface="Arial" charset="0"/>
              <a:buNone/>
            </a:pPr>
            <a:r>
              <a:rPr lang="ru-RU" altLang="ru-RU" sz="2800" smtClean="0"/>
              <a:t>Общее количество информации, содержащееся в тексте, – это его </a:t>
            </a:r>
            <a:r>
              <a:rPr lang="ru-RU" altLang="ru-RU" sz="2800" b="1" smtClean="0"/>
              <a:t>информационная насыщенность</a:t>
            </a:r>
            <a:r>
              <a:rPr lang="ru-RU" altLang="ru-RU" sz="2800" smtClean="0"/>
              <a:t>. </a:t>
            </a:r>
          </a:p>
          <a:p>
            <a:pPr marL="0" indent="441325" algn="just" eaLnBrk="1" hangingPunct="1">
              <a:buFont typeface="Arial" charset="0"/>
              <a:buNone/>
            </a:pPr>
            <a:r>
              <a:rPr lang="ru-RU" altLang="ru-RU" sz="2800" smtClean="0"/>
              <a:t>Качество (степень полезности) этой информации может быть разным - именно этот критерий учитывается при определении </a:t>
            </a:r>
            <a:r>
              <a:rPr lang="ru-RU" altLang="ru-RU" sz="2800" b="1" smtClean="0"/>
              <a:t>информативности</a:t>
            </a:r>
            <a:r>
              <a:rPr lang="ru-RU" altLang="ru-RU" sz="2800" smtClean="0"/>
              <a:t>  текста, т. к. ценность текста определяется наличием в нем новой информации, полезной или прагматической.</a:t>
            </a:r>
          </a:p>
          <a:p>
            <a:pPr marL="0" indent="441325" algn="just" eaLnBrk="1" hangingPunct="1">
              <a:buFont typeface="Arial" charset="0"/>
              <a:buNone/>
            </a:pPr>
            <a:endParaRPr lang="ru-RU" altLang="ru-RU" sz="1400" smtClean="0"/>
          </a:p>
          <a:p>
            <a:pPr marL="0" indent="441325" algn="just" eaLnBrk="1" hangingPunct="1">
              <a:buFont typeface="Arial" charset="0"/>
              <a:buNone/>
            </a:pPr>
            <a:r>
              <a:rPr lang="ru-RU" altLang="ru-RU" sz="2800" smtClean="0"/>
              <a:t>Информативность обеспечивает возможность своевременного получения, осознания информации и соответствующего реагирования на нее.*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smtClean="0"/>
              <a:t>Информативность</a:t>
            </a:r>
          </a:p>
        </p:txBody>
      </p:sp>
      <p:pic>
        <p:nvPicPr>
          <p:cNvPr id="12292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596063"/>
            <a:ext cx="9144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100" dirty="0">
                <a:latin typeface="+mn-lt"/>
              </a:rPr>
              <a:t>*</a:t>
            </a:r>
            <a:r>
              <a:rPr lang="ru-RU" sz="1100" dirty="0" err="1">
                <a:latin typeface="+mn-lt"/>
              </a:rPr>
              <a:t>Шерстникова</a:t>
            </a:r>
            <a:r>
              <a:rPr lang="ru-RU" sz="1100" dirty="0">
                <a:latin typeface="+mn-lt"/>
              </a:rPr>
              <a:t> Т. А. Особенности адаптации маломобильных групп граждан в городской среде // Молодой ученый. — 2012. — №6. — С. 58-61.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smtClean="0"/>
              <a:t>Информативность для МГН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616575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u="sng" dirty="0" smtClean="0"/>
              <a:t>Требования критерия информативности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u="sng" dirty="0" smtClean="0"/>
              <a:t> включают в себя:</a:t>
            </a:r>
          </a:p>
          <a:p>
            <a:pPr marL="0" indent="696913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u="sng" dirty="0" smtClean="0"/>
          </a:p>
          <a:p>
            <a:pPr marL="361950" indent="33496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своевременное распознавание ориентиров в архитектурной среде;</a:t>
            </a:r>
          </a:p>
          <a:p>
            <a:pPr marL="361950" indent="33496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/>
          </a:p>
          <a:p>
            <a:pPr marL="361950" indent="33496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возможность эффективной ориентации посетителя, как в светлое, так и в темное время суток; </a:t>
            </a:r>
          </a:p>
          <a:p>
            <a:pPr marL="361950" indent="33496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 smtClean="0"/>
          </a:p>
          <a:p>
            <a:pPr marL="361950" indent="33496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сокращение времени и усилий на получение необходимой информации.</a:t>
            </a:r>
          </a:p>
          <a:p>
            <a:pPr marL="0" indent="696913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400" u="sng" dirty="0" smtClean="0"/>
          </a:p>
        </p:txBody>
      </p:sp>
      <p:pic>
        <p:nvPicPr>
          <p:cNvPr id="13316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924300" y="1268413"/>
            <a:ext cx="48561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84163" y="476250"/>
            <a:ext cx="8496300" cy="5832475"/>
          </a:xfrm>
        </p:spPr>
        <p:txBody>
          <a:bodyPr/>
          <a:lstStyle/>
          <a:p>
            <a:pPr marL="0" indent="265113" algn="just" eaLnBrk="1" hangingPunct="1">
              <a:buFont typeface="Arial" charset="0"/>
              <a:buNone/>
            </a:pPr>
            <a:r>
              <a:rPr lang="ru-RU" altLang="ru-RU" smtClean="0"/>
              <a:t>Важной составляющей деятельности по обеспечению доступности зданий, сооружений и предоставляемых населению услуг является соблюдение этических правил общения с инвалидами. </a:t>
            </a:r>
          </a:p>
          <a:p>
            <a:pPr marL="0" indent="265113" algn="just" eaLnBrk="1" hangingPunct="1">
              <a:buFont typeface="Arial" charset="0"/>
              <a:buNone/>
            </a:pPr>
            <a:endParaRPr lang="ru-RU" altLang="ru-RU" smtClean="0"/>
          </a:p>
          <a:p>
            <a:pPr marL="0" indent="265113" algn="just" eaLnBrk="1" hangingPunct="1">
              <a:buFont typeface="Arial" charset="0"/>
              <a:buNone/>
            </a:pPr>
            <a:r>
              <a:rPr lang="ru-RU" altLang="ru-RU" smtClean="0"/>
              <a:t>Совокупность способностей, знаний и умений, необходимых для эффективного общения при оказании помощи инвалидам в преодолении барьеров называется</a:t>
            </a:r>
            <a:r>
              <a:rPr lang="ru-RU" altLang="ru-RU" b="1" smtClean="0"/>
              <a:t> коммуникативная эффективность</a:t>
            </a:r>
            <a:r>
              <a:rPr lang="ru-RU" altLang="ru-RU" smtClean="0"/>
              <a:t>.</a:t>
            </a:r>
          </a:p>
        </p:txBody>
      </p:sp>
      <p:pic>
        <p:nvPicPr>
          <p:cNvPr id="16388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06" y="116632"/>
            <a:ext cx="8950235" cy="659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520" y="-27384"/>
            <a:ext cx="9458491" cy="688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34230"/>
            <a:ext cx="8891158" cy="64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Альтернативные способы обеспечения доступности объектов и услуг для инвалидов и других МГН: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32500" lnSpcReduction="20000"/>
          </a:bodyPr>
          <a:lstStyle/>
          <a:p>
            <a:pPr lvl="0" algn="just"/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согласование  способ доступа инвалидов к месту предоставления услуги с одним из общественных объединений инвалидов;</a:t>
            </a:r>
          </a:p>
          <a:p>
            <a:pPr>
              <a:buNone/>
            </a:pPr>
            <a:endParaRPr lang="ru-RU" sz="5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необходимых услуг по месту жительства инвалида или в дистанционном режиме.</a:t>
            </a:r>
          </a:p>
          <a:p>
            <a:pPr>
              <a:buNone/>
            </a:pPr>
            <a:r>
              <a:rPr lang="ru-RU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92075" indent="266700">
              <a:buNone/>
            </a:pPr>
            <a:r>
              <a:rPr lang="ru-RU" sz="7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решения о выборе способов предоставления доступа к объекту и услугам - компетенция собственника объекта, а не руководства организации.</a:t>
            </a:r>
            <a:endParaRPr lang="ru-RU" sz="7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(статья 15 Федерального Закона от 24 ноября 1995 года №181-ФЗ </a:t>
            </a:r>
            <a:r>
              <a:rPr lang="ru-RU" sz="7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социальной защите инвалидов в Российской Федерации», </a:t>
            </a: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вступила в силу с 1 января 2016 года)</a:t>
            </a:r>
            <a:endParaRPr lang="ru-RU" sz="7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109" y="714356"/>
            <a:ext cx="874660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06" y="642918"/>
            <a:ext cx="9029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571480"/>
            <a:ext cx="88889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8" y="500042"/>
            <a:ext cx="90225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42918"/>
            <a:ext cx="9144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71480"/>
            <a:ext cx="914400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8" y="428604"/>
            <a:ext cx="892971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84213" y="2690813"/>
            <a:ext cx="741680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smtClean="0"/>
              <a:t>Этическими принципами </a:t>
            </a:r>
            <a:br>
              <a:rPr lang="ru-RU" altLang="ru-RU" sz="2800" smtClean="0"/>
            </a:br>
            <a:r>
              <a:rPr lang="ru-RU" altLang="ru-RU" sz="2800" smtClean="0"/>
              <a:t>Конвенции о правах инвалидов (2006) являются:</a:t>
            </a:r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68313" y="1385888"/>
            <a:ext cx="8424862" cy="5067300"/>
          </a:xfrm>
        </p:spPr>
        <p:txBody>
          <a:bodyPr>
            <a:normAutofit fontScale="92500"/>
          </a:bodyPr>
          <a:lstStyle/>
          <a:p>
            <a:pPr marL="0" indent="354013" eaLnBrk="1" hangingPunct="1"/>
            <a:r>
              <a:rPr lang="ru-RU" altLang="ru-RU" sz="2400" smtClean="0"/>
              <a:t>уважение присущего человеку достоинства, его личной самостоятельности, включая свободу делать свой собственный выбор, и независимости;</a:t>
            </a:r>
          </a:p>
          <a:p>
            <a:pPr marL="0" indent="354013" eaLnBrk="1" hangingPunct="1"/>
            <a:r>
              <a:rPr lang="ru-RU" altLang="ru-RU" sz="2400" smtClean="0"/>
              <a:t>недискриминация;</a:t>
            </a:r>
          </a:p>
          <a:p>
            <a:pPr marL="0" indent="354013" eaLnBrk="1" hangingPunct="1"/>
            <a:r>
              <a:rPr lang="ru-RU" altLang="ru-RU" sz="2400" smtClean="0"/>
              <a:t>полное и эффективное вовлечение и включение в общество;</a:t>
            </a:r>
          </a:p>
          <a:p>
            <a:pPr marL="0" indent="354013" eaLnBrk="1" hangingPunct="1"/>
            <a:r>
              <a:rPr lang="ru-RU" altLang="ru-RU" sz="2400" smtClean="0"/>
              <a:t>уважение особенностей инвалидов и их принятие в качестве компонента людского многообразия и части человечества;</a:t>
            </a:r>
          </a:p>
          <a:p>
            <a:pPr marL="0" indent="354013" eaLnBrk="1" hangingPunct="1"/>
            <a:r>
              <a:rPr lang="ru-RU" altLang="ru-RU" sz="2400" smtClean="0"/>
              <a:t>равенство возможностей;</a:t>
            </a:r>
          </a:p>
          <a:p>
            <a:pPr marL="0" indent="354013" eaLnBrk="1" hangingPunct="1"/>
            <a:r>
              <a:rPr lang="ru-RU" altLang="ru-RU" sz="2400" smtClean="0"/>
              <a:t>равенство мужчин и женщин;</a:t>
            </a:r>
          </a:p>
          <a:p>
            <a:pPr marL="0" indent="354013" eaLnBrk="1" hangingPunct="1"/>
            <a:r>
              <a:rPr lang="ru-RU" altLang="ru-RU" sz="2400" smtClean="0"/>
              <a:t>уважение развивающихся способностей детей-инвалидов и уважение права детей-инвалидов сохранять свою индивидуальность.</a:t>
            </a:r>
          </a:p>
        </p:txBody>
      </p:sp>
      <p:pic>
        <p:nvPicPr>
          <p:cNvPr id="20485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9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ea typeface="Calibri" pitchFamily="34" charset="0"/>
                <a:cs typeface="Times New Roman" pitchFamily="18" charset="0"/>
              </a:rPr>
              <a:t>Общие правила этикета при общении с инвалидами </a:t>
            </a:r>
            <a:br>
              <a:rPr lang="ru-RU" altLang="ru-RU" sz="2800" b="1" smtClean="0">
                <a:ea typeface="Calibri" pitchFamily="34" charset="0"/>
                <a:cs typeface="Times New Roman" pitchFamily="18" charset="0"/>
              </a:rPr>
            </a:br>
            <a:r>
              <a:rPr lang="ru-RU" altLang="ru-RU" sz="1800" smtClean="0">
                <a:ea typeface="Calibri" pitchFamily="34" charset="0"/>
                <a:cs typeface="Times New Roman" pitchFamily="18" charset="0"/>
              </a:rPr>
              <a:t>(«10 общих правил этикета» составлены Карен Мейер)</a:t>
            </a:r>
          </a:p>
        </p:txBody>
      </p:sp>
      <p:sp>
        <p:nvSpPr>
          <p:cNvPr id="22533" name="Содержимое 2"/>
          <p:cNvSpPr>
            <a:spLocks noGrp="1"/>
          </p:cNvSpPr>
          <p:nvPr>
            <p:ph idx="1"/>
          </p:nvPr>
        </p:nvSpPr>
        <p:spPr>
          <a:xfrm>
            <a:off x="214313" y="1052513"/>
            <a:ext cx="8713787" cy="5445125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1. Обращение к человеку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2. Пожатие руки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3. Называйте себя и других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4. Предложение помощи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5. Адекватность и вежливость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6. Не опирайтесь на кресло-коляску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7. Внимательность и терпеливость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8. Расположение для беседы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9. Привлечение внимания человека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800" smtClean="0">
                <a:ea typeface="Calibri" pitchFamily="34" charset="0"/>
                <a:cs typeface="Times New Roman" pitchFamily="18" charset="0"/>
              </a:rPr>
              <a:t>10. Не смущайтесь, если случайно допустили оплошность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2000232" y="142852"/>
            <a:ext cx="4643470" cy="657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>
              <a:tabLst>
                <a:tab pos="1793875" algn="l"/>
              </a:tabLst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параметров доступности объектов и предоставляемых ими услуг: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328592"/>
          </a:xfrm>
        </p:spPr>
        <p:txBody>
          <a:bodyPr>
            <a:noAutofit/>
          </a:bodyPr>
          <a:lstStyle/>
          <a:p>
            <a:pPr marL="0" lvl="0" indent="358775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правил СП 5913330.2012 «Доступность зданий и сооружений для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 населения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Актулиазированная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редакция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35-01-2001»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частично носят обязательный характер;</a:t>
            </a:r>
          </a:p>
          <a:p>
            <a:pPr marL="0" lvl="0" indent="358775"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своды правил применяются на добровольной основе и имеют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рекомендательный характер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58775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Рекомендательный характер сводов правил не освобождает организацию от исполнения обязанностей по созданию доступной среды.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возникновения спорных ситуаций суд принимает решение о том, в какой мере организация выполнила предписания Закона,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определила способы обеспечения доступности зданий и сооружений.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1571604" y="71438"/>
            <a:ext cx="597666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98" t="43469" r="7391" b="47081"/>
          <a:stretch>
            <a:fillRect/>
          </a:stretch>
        </p:blipFill>
        <p:spPr bwMode="auto">
          <a:xfrm flipV="1">
            <a:off x="0" y="0"/>
            <a:ext cx="9144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Картинки по запросу человече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323850" y="0"/>
            <a:ext cx="7488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altLang="ru-RU" smtClean="0"/>
              <a:t>Упражнение</a:t>
            </a:r>
            <a:br>
              <a:rPr lang="ru-RU" altLang="ru-RU" smtClean="0"/>
            </a:br>
            <a:endParaRPr lang="ru-RU" altLang="ru-RU" sz="2400" smtClean="0"/>
          </a:p>
        </p:txBody>
      </p:sp>
      <p:sp>
        <p:nvSpPr>
          <p:cNvPr id="18437" name="Содержимое 9"/>
          <p:cNvSpPr>
            <a:spLocks noGrp="1"/>
          </p:cNvSpPr>
          <p:nvPr>
            <p:ph idx="1"/>
          </p:nvPr>
        </p:nvSpPr>
        <p:spPr>
          <a:xfrm>
            <a:off x="3779838" y="1268413"/>
            <a:ext cx="4906962" cy="792162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altLang="ru-RU" sz="2400" smtClean="0"/>
              <a:t>Заполните таблицу.</a:t>
            </a:r>
          </a:p>
        </p:txBody>
      </p:sp>
      <p:sp>
        <p:nvSpPr>
          <p:cNvPr id="18438" name="AutoShape 2" descr="Картинки по запросу человечек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18439" name="Picture 4" descr="Картинки по запросу человечек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219700" y="1844675"/>
            <a:ext cx="37449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6375" y="2205038"/>
          <a:ext cx="7056438" cy="31686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228"/>
                <a:gridCol w="3384210"/>
              </a:tblGrid>
              <a:tr h="86417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000" b="1" dirty="0" smtClean="0"/>
                        <a:t>Слова и понятия,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000" b="1" u="sng" dirty="0" smtClean="0"/>
                        <a:t>создающие</a:t>
                      </a:r>
                      <a:r>
                        <a:rPr lang="ru-RU" sz="2000" b="1" dirty="0" smtClean="0"/>
                        <a:t> стереотипы</a:t>
                      </a:r>
                      <a:endParaRPr lang="ru-RU" sz="2000" b="1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Слова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и понятия,  </a:t>
                      </a:r>
                    </a:p>
                    <a:p>
                      <a:pPr algn="ctr"/>
                      <a:r>
                        <a:rPr lang="ru-RU" sz="2000" b="1" u="sng" dirty="0" smtClean="0"/>
                        <a:t>не создающие</a:t>
                      </a:r>
                      <a:r>
                        <a:rPr lang="ru-RU" sz="2000" b="1" dirty="0" smtClean="0"/>
                        <a:t> стереотипы</a:t>
                      </a:r>
                      <a:endParaRPr lang="ru-RU" sz="2000" b="1" dirty="0"/>
                    </a:p>
                  </a:txBody>
                  <a:tcPr marL="91436" marR="91436" marT="45724" marB="45724"/>
                </a:tc>
              </a:tr>
              <a:tr h="14631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Н.р.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покалеченный, дефектом здоровья, с недостатком здоровья, Больной, калека, искалеченный, деформированный, неполноценный, дефективный.</a:t>
                      </a:r>
                      <a:endParaRPr lang="ru-RU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с инвалидностью. Человек с ограниченными возможностями.</a:t>
                      </a:r>
                      <a:endParaRPr lang="ru-RU" sz="1800" dirty="0"/>
                    </a:p>
                  </a:txBody>
                  <a:tcPr marL="91436" marR="91436" marT="45724" marB="45724"/>
                </a:tc>
              </a:tr>
              <a:tr h="84129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Страдает ДЦП, болеет ДЦП,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дэцэпэшник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dirty="0"/>
                    </a:p>
                  </a:txBody>
                  <a:tcPr marL="91436" marR="91436" marT="45724" marB="45724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Имеет ДЦП , человек (ребенок, дети) с ДЦП</a:t>
                      </a:r>
                      <a:endParaRPr lang="ru-RU" sz="1800" dirty="0"/>
                    </a:p>
                  </a:txBody>
                  <a:tcPr marL="91436" marR="91436" marT="45724" marB="45724"/>
                </a:tc>
              </a:tr>
            </a:tbl>
          </a:graphicData>
        </a:graphic>
      </p:graphicFrame>
      <p:pic>
        <p:nvPicPr>
          <p:cNvPr id="11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9898" t="43469" r="7391" b="47081"/>
          <a:stretch>
            <a:fillRect/>
          </a:stretch>
        </p:blipFill>
        <p:spPr bwMode="auto">
          <a:xfrm>
            <a:off x="0" y="6497637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человечек инвали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951" r="32501"/>
          <a:stretch>
            <a:fillRect/>
          </a:stretch>
        </p:blipFill>
        <p:spPr bwMode="auto">
          <a:xfrm>
            <a:off x="6767513" y="3141663"/>
            <a:ext cx="2376487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33375"/>
            <a:ext cx="9144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+mj-lt"/>
              </a:rPr>
              <a:t>Нарушение функций опорно-двигательного аппарата</a:t>
            </a: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179388" y="908050"/>
            <a:ext cx="871378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1" hangingPunct="1"/>
            <a:r>
              <a:rPr lang="ru-RU" altLang="ru-RU" sz="1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Паралич</a:t>
            </a: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— полное отсутствие возможности совершать произвольные движения. </a:t>
            </a:r>
          </a:p>
          <a:p>
            <a:pPr indent="450850" algn="just" eaLnBrk="1" hangingPunct="1"/>
            <a:r>
              <a:rPr lang="ru-RU" altLang="ru-RU" sz="1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Парез </a:t>
            </a: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слабая форма паралича, выражающаяся в ограничении возможности совершать произвольные движения (ограничение объема движений, снижение мышечной силы и т.п.);</a:t>
            </a:r>
            <a:endParaRPr lang="ru-RU" altLang="ru-RU" sz="1900"/>
          </a:p>
          <a:p>
            <a:pPr indent="450850" algn="just"/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Синекизии - это </a:t>
            </a:r>
            <a:r>
              <a:rPr lang="ru-RU" altLang="ru-RU" sz="1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непроизвольные и насильственные движения</a:t>
            </a: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которые сопутствуют произвольным (например, движение рук при ходьбе/тремор рук).</a:t>
            </a:r>
            <a:endParaRPr lang="ru-RU" altLang="ru-RU" sz="1900"/>
          </a:p>
        </p:txBody>
      </p:sp>
      <p:sp>
        <p:nvSpPr>
          <p:cNvPr id="25607" name="Прямоугольник 8"/>
          <p:cNvSpPr>
            <a:spLocks noChangeArrowheads="1"/>
          </p:cNvSpPr>
          <p:nvPr/>
        </p:nvSpPr>
        <p:spPr bwMode="auto">
          <a:xfrm>
            <a:off x="179388" y="3048000"/>
            <a:ext cx="71659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altLang="ru-RU" sz="1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Нарушения ощущения движений</a:t>
            </a:r>
            <a:r>
              <a:rPr lang="ru-RU" altLang="ru-RU" sz="1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Эти нарушения ведут к затруднениям в определении положения собственного тела в пространстве, в сохранении и удержании позы, к нарушениям координации движений. </a:t>
            </a:r>
            <a:endParaRPr lang="ru-RU" altLang="ru-RU" sz="1900"/>
          </a:p>
          <a:p>
            <a:pPr indent="450850" algn="just"/>
            <a:endParaRPr lang="ru-RU" altLang="ru-RU" sz="2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/>
            <a:r>
              <a:rPr lang="ru-RU" altLang="ru-RU" sz="2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церебральный паралич (ДЦП) —</a:t>
            </a:r>
            <a:r>
              <a:rPr lang="ru-RU" alt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на сегодняшний день одно из часто встречающихся заболеваний детей. В России только по официальной статистике более 120 000 человек имеют диагноз детский церебральный паралич.</a:t>
            </a:r>
            <a:endParaRPr lang="ru-RU" alt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+mj-lt"/>
              </a:rPr>
              <a:t>Нарушение функций опорно-двигательного аппарата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850" y="549275"/>
            <a:ext cx="8496300" cy="59039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/>
              <a:t>Рекомендации:</a:t>
            </a:r>
          </a:p>
          <a:p>
            <a:pPr marL="0" indent="441325" algn="just">
              <a:buFont typeface="Arial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Заранее позаботиться, чтобы пандус при входе был чистый и нескользкий, не загорожен посторонними предметами;</a:t>
            </a:r>
          </a:p>
          <a:p>
            <a:pPr marL="0" indent="441325" algn="just">
              <a:buFont typeface="Arial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Проходы в коридоре не сужены стульями и др.</a:t>
            </a:r>
          </a:p>
          <a:p>
            <a:pPr marL="0" indent="441325" algn="just">
              <a:buFont typeface="Arial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Предварительно выяснить, нуждается ли человек со </a:t>
            </a:r>
            <a:r>
              <a:rPr lang="ru-RU" sz="2400" dirty="0" err="1" smtClean="0">
                <a:cs typeface="Times New Roman" pitchFamily="18" charset="0"/>
              </a:rPr>
              <a:t>спастикой</a:t>
            </a:r>
            <a:r>
              <a:rPr lang="ru-RU" sz="2400" dirty="0" smtClean="0">
                <a:cs typeface="Times New Roman" pitchFamily="18" charset="0"/>
              </a:rPr>
              <a:t> в помощи. Не следует отвлекаться на непроизвольные движения инвалида. Желательно, чтобы вокруг такого человека было свободное пространство.</a:t>
            </a:r>
          </a:p>
          <a:p>
            <a:pPr marL="0" indent="441325" algn="just">
              <a:buFont typeface="Arial" charset="0"/>
              <a:buNone/>
              <a:defRPr/>
            </a:pPr>
            <a:endParaRPr lang="ru-RU" sz="2400" b="1" dirty="0" smtClean="0">
              <a:cs typeface="Times New Roman" pitchFamily="18" charset="0"/>
            </a:endParaRPr>
          </a:p>
          <a:p>
            <a:pPr marL="0" indent="441325" algn="just">
              <a:buFont typeface="Arial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Люди маленького роста</a:t>
            </a:r>
          </a:p>
          <a:p>
            <a:pPr marL="0" indent="441325" algn="just">
              <a:buFont typeface="Arial" charset="0"/>
              <a:buNone/>
              <a:defRPr/>
            </a:pPr>
            <a:r>
              <a:rPr lang="ru-RU" sz="2400" dirty="0" smtClean="0">
                <a:cs typeface="Times New Roman" pitchFamily="18" charset="0"/>
              </a:rPr>
              <a:t>Разговаривая с человеком маленького роста, постарайтесь расположиться так, чтобы ваши лица были на одном уровне – можно сесть на стул, на корточки, наклониться.</a:t>
            </a:r>
            <a:endParaRPr lang="ru-RU" sz="2400" dirty="0" smtClean="0"/>
          </a:p>
          <a:p>
            <a:pPr marL="0" indent="441325" algn="just">
              <a:buFont typeface="Arial" charset="0"/>
              <a:buNone/>
              <a:defRPr/>
            </a:pPr>
            <a:endParaRPr lang="ru-RU" sz="20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Картинки по запросу инвалидность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3708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+mj-lt"/>
              </a:rPr>
              <a:t>Нарушение функций опорно-двигательного аппарата</a:t>
            </a: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214313" y="579438"/>
            <a:ext cx="8713787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13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2800" dirty="0" smtClean="0">
                <a:latin typeface="+mn-lt"/>
                <a:cs typeface="Times New Roman" panose="02020603050405020304" pitchFamily="18" charset="0"/>
              </a:rPr>
              <a:t>Инвалидная коляска - неприкосновенное пространство человека. </a:t>
            </a:r>
          </a:p>
          <a:p>
            <a:pPr algn="just" eaLnBrk="1" hangingPunct="1">
              <a:defRPr/>
            </a:pPr>
            <a:endParaRPr lang="ru-RU" altLang="ru-RU" sz="2800" dirty="0" smtClean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sz="2800" dirty="0" smtClean="0">
                <a:latin typeface="+mn-lt"/>
                <a:cs typeface="Times New Roman" panose="02020603050405020304" pitchFamily="18" charset="0"/>
              </a:rPr>
              <a:t>Спрашивайте, нужна ли помощь.</a:t>
            </a:r>
          </a:p>
          <a:p>
            <a:pPr algn="just" eaLnBrk="1" hangingPunct="1">
              <a:defRPr/>
            </a:pPr>
            <a:endParaRPr lang="ru-RU" altLang="ru-RU" sz="2800" dirty="0" smtClean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sz="2800" dirty="0" smtClean="0">
                <a:latin typeface="+mn-lt"/>
                <a:cs typeface="Times New Roman" panose="02020603050405020304" pitchFamily="18" charset="0"/>
              </a:rPr>
              <a:t>Общайтесь на уровне глаз</a:t>
            </a:r>
          </a:p>
          <a:p>
            <a:pPr algn="just" eaLnBrk="1" hangingPunct="1">
              <a:defRPr/>
            </a:pPr>
            <a:endParaRPr lang="ru-RU" altLang="ru-RU" sz="2800" dirty="0" smtClean="0">
              <a:latin typeface="+mn-lt"/>
              <a:cs typeface="Times New Roman" panose="02020603050405020304" pitchFamily="18" charset="0"/>
            </a:endParaRPr>
          </a:p>
          <a:p>
            <a:pPr marL="2871788" indent="84138" algn="just" eaLnBrk="1" hangingPunct="1">
              <a:defRPr/>
            </a:pPr>
            <a:r>
              <a:rPr lang="ru-RU" altLang="ru-RU" sz="2800" dirty="0" smtClean="0">
                <a:latin typeface="+mn-lt"/>
                <a:cs typeface="Times New Roman" panose="02020603050405020304" pitchFamily="18" charset="0"/>
              </a:rPr>
              <a:t>Предупреждайте о препятствиях</a:t>
            </a:r>
          </a:p>
          <a:p>
            <a:pPr algn="just" eaLnBrk="1" hangingPunct="1">
              <a:defRPr/>
            </a:pPr>
            <a:endParaRPr lang="ru-RU" altLang="ru-RU" sz="2800" dirty="0" smtClean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2800" dirty="0" smtClean="0">
              <a:latin typeface="+mn-lt"/>
              <a:cs typeface="Times New Roman" panose="02020603050405020304" pitchFamily="18" charset="0"/>
            </a:endParaRPr>
          </a:p>
          <a:p>
            <a:pPr marL="2871788" indent="176213" algn="just" eaLnBrk="1" hangingPunct="1">
              <a:defRPr/>
            </a:pPr>
            <a:r>
              <a:rPr lang="ru-RU" altLang="ru-RU" sz="2800" dirty="0" smtClean="0">
                <a:latin typeface="+mn-lt"/>
                <a:cs typeface="Times New Roman" panose="02020603050405020304" pitchFamily="18" charset="0"/>
              </a:rPr>
              <a:t>Расскажите о специальном оборудовании</a:t>
            </a:r>
          </a:p>
          <a:p>
            <a:pPr algn="just" eaLnBrk="1" hangingPunct="1">
              <a:defRPr/>
            </a:pPr>
            <a:endParaRPr lang="ru-RU" altLang="ru-RU" sz="2400" b="1" dirty="0" smtClean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2400" b="1" dirty="0" smtClean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2400" b="1" dirty="0" smtClean="0"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Картинки по запросу человече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789363"/>
            <a:ext cx="26638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хема 8"/>
          <p:cNvGraphicFramePr/>
          <p:nvPr/>
        </p:nvGraphicFramePr>
        <p:xfrm>
          <a:off x="251520" y="2852936"/>
          <a:ext cx="856895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50825" y="836613"/>
            <a:ext cx="8713788" cy="2160587"/>
          </a:xfrm>
        </p:spPr>
        <p:txBody>
          <a:bodyPr/>
          <a:lstStyle/>
          <a:p>
            <a:pPr marL="0" indent="44132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Нарушения зрения</a:t>
            </a:r>
            <a:r>
              <a:rPr lang="ru-RU" sz="2400" dirty="0" smtClean="0"/>
              <a:t> - снижение способности видеть до такой степени, что вызывает проблемы, не устраняемые обычными способами, такими как очки или лекарства. Нарушение зрения ведет либо к снижению возможности воспринимать окружающую действительность, либо к полному ее отсутствию. </a:t>
            </a:r>
          </a:p>
          <a:p>
            <a:pPr marL="0" indent="44132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2000" dirty="0" smtClean="0"/>
          </a:p>
        </p:txBody>
      </p:sp>
      <p:pic>
        <p:nvPicPr>
          <p:cNvPr id="30725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Нарушение функций зрения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Картинки по запросу человече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7150" y="3573463"/>
            <a:ext cx="27368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07950" y="449263"/>
            <a:ext cx="8605838" cy="6408737"/>
          </a:xfrm>
        </p:spPr>
        <p:txBody>
          <a:bodyPr/>
          <a:lstStyle/>
          <a:p>
            <a:pPr marL="0" indent="36195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dirty="0" smtClean="0"/>
              <a:t>Обращайтесь непосредственно к человеку</a:t>
            </a:r>
          </a:p>
          <a:p>
            <a:pPr marL="0" indent="361950" algn="just" eaLnBrk="1" hangingPunct="1">
              <a:buFont typeface="Arial" panose="020B0604020202020204" pitchFamily="34" charset="0"/>
              <a:buNone/>
              <a:defRPr/>
            </a:pPr>
            <a:endParaRPr lang="ru-RU" altLang="ru-RU" sz="1800" dirty="0" smtClean="0"/>
          </a:p>
          <a:p>
            <a:pPr marL="0" indent="1616075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dirty="0" smtClean="0"/>
              <a:t>Называйте себя и представляйте других собеседников</a:t>
            </a:r>
          </a:p>
          <a:p>
            <a:pPr marL="0" indent="361950" algn="just" eaLnBrk="1" hangingPunct="1">
              <a:buFont typeface="Arial" panose="020B0604020202020204" pitchFamily="34" charset="0"/>
              <a:buNone/>
              <a:defRPr/>
            </a:pPr>
            <a:endParaRPr lang="ru-RU" altLang="ru-RU" sz="1800" dirty="0" smtClean="0"/>
          </a:p>
          <a:p>
            <a:pPr marL="0" indent="361950" algn="just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cs typeface="Arial" charset="0"/>
              </a:rPr>
              <a:t>Будьте точными в формулировках</a:t>
            </a:r>
          </a:p>
          <a:p>
            <a:pPr marL="0" indent="361950" algn="just" eaLnBrk="1" hangingPunct="1">
              <a:buFont typeface="Arial" panose="020B0604020202020204" pitchFamily="34" charset="0"/>
              <a:buNone/>
              <a:defRPr/>
            </a:pPr>
            <a:endParaRPr lang="ru-RU" sz="1800" dirty="0" smtClean="0">
              <a:cs typeface="Arial" charset="0"/>
            </a:endParaRPr>
          </a:p>
          <a:p>
            <a:pPr marL="0" indent="1616075" algn="just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cs typeface="Arial" charset="0"/>
              </a:rPr>
              <a:t>Предупредите если вы собираетесь читать человеку</a:t>
            </a:r>
          </a:p>
          <a:p>
            <a:pPr marL="0" indent="361950" algn="just" eaLnBrk="1" hangingPunct="1">
              <a:buFont typeface="Arial" panose="020B0604020202020204" pitchFamily="34" charset="0"/>
              <a:buNone/>
              <a:defRPr/>
            </a:pPr>
            <a:endParaRPr lang="ru-RU" sz="1800" dirty="0" smtClean="0">
              <a:cs typeface="Arial" charset="0"/>
            </a:endParaRPr>
          </a:p>
          <a:p>
            <a:pPr marL="0" indent="361950" algn="just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cs typeface="Arial" charset="0"/>
              </a:rPr>
              <a:t>Не заменяйте чтение пересказом</a:t>
            </a:r>
          </a:p>
          <a:p>
            <a:pPr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>
              <a:cs typeface="Arial" charset="0"/>
            </a:endParaRPr>
          </a:p>
          <a:p>
            <a:pPr indent="127317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cs typeface="Arial" charset="0"/>
              </a:rPr>
              <a:t>Опишите кратко, где вы находитесь</a:t>
            </a:r>
            <a:endParaRPr lang="ru-RU" altLang="ru-RU" sz="1800" dirty="0"/>
          </a:p>
          <a:p>
            <a:pPr marL="0" indent="361950" algn="just" eaLnBrk="1" hangingPunct="1">
              <a:buFont typeface="Arial" panose="020B0604020202020204" pitchFamily="34" charset="0"/>
              <a:buNone/>
              <a:defRPr/>
            </a:pPr>
            <a:endParaRPr lang="ru-RU" sz="1800" dirty="0" smtClean="0">
              <a:cs typeface="Arial" charset="0"/>
            </a:endParaRPr>
          </a:p>
          <a:p>
            <a:pPr marL="0" indent="361950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cs typeface="Arial" charset="0"/>
              </a:rPr>
              <a:t>При сопровождении - </a:t>
            </a:r>
            <a:r>
              <a:rPr lang="ru-RU" sz="1800" dirty="0" smtClean="0"/>
              <a:t>не делайте рывков, резких движений</a:t>
            </a:r>
          </a:p>
          <a:p>
            <a:pPr marL="0" indent="361950" eaLnBrk="1" hangingPunct="1">
              <a:buFont typeface="Arial" panose="020B0604020202020204" pitchFamily="34" charset="0"/>
              <a:buNone/>
              <a:defRPr/>
            </a:pPr>
            <a:endParaRPr lang="ru-RU" sz="1800" dirty="0">
              <a:cs typeface="Arial" charset="0"/>
            </a:endParaRPr>
          </a:p>
          <a:p>
            <a:pPr indent="127317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cs typeface="Arial" charset="0"/>
              </a:rPr>
              <a:t>Предлагая сесть – направляйте руку человека</a:t>
            </a:r>
          </a:p>
          <a:p>
            <a:pPr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600" dirty="0"/>
              <a:t>Страничка для занятий с детьми «Мы вместе»  Любимовой М.П. и Любимова А.А. «</a:t>
            </a:r>
            <a:r>
              <a:rPr lang="ru-RU" altLang="ru-RU" sz="1600" dirty="0" err="1"/>
              <a:t>Приемы</a:t>
            </a:r>
            <a:r>
              <a:rPr lang="ru-RU" altLang="ru-RU" sz="1600" dirty="0"/>
              <a:t> сопровождения лиц с нарушением зрения в процессе передвижения в пространстве» // Воспитание и обучение детей с нарушениями развития № 6, 2013, цветная вкладка.</a:t>
            </a:r>
            <a:endParaRPr lang="ru-RU" sz="1600" dirty="0" smtClean="0"/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cs typeface="Arial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dirty="0">
              <a:cs typeface="Arial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cs typeface="Arial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sz="1600" dirty="0" smtClean="0">
              <a:cs typeface="Arial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sz="1600" dirty="0" smtClean="0"/>
          </a:p>
        </p:txBody>
      </p:sp>
      <p:pic>
        <p:nvPicPr>
          <p:cNvPr id="32773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Нарушение функций зрения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 contrast="30000"/>
          </a:blip>
          <a:srcRect/>
          <a:stretch>
            <a:fillRect/>
          </a:stretch>
        </p:blipFill>
        <p:spPr bwMode="auto">
          <a:xfrm>
            <a:off x="1708690" y="-27384"/>
            <a:ext cx="531158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569325" cy="2592388"/>
          </a:xfrm>
        </p:spPr>
        <p:txBody>
          <a:bodyPr/>
          <a:lstStyle/>
          <a:p>
            <a:pPr marL="0" indent="268288" algn="just" eaLnBrk="1" hangingPunct="1">
              <a:buFont typeface="Arial" charset="0"/>
              <a:buNone/>
            </a:pPr>
            <a:r>
              <a:rPr lang="ru-RU" altLang="ru-RU" b="1" smtClean="0"/>
              <a:t>Нарушение слуха</a:t>
            </a:r>
            <a:r>
              <a:rPr lang="ru-RU" altLang="ru-RU" smtClean="0"/>
              <a:t> — полное (глухота) или частичное (тугоухость) снижение способности обнаруживать и понимать звуки. </a:t>
            </a:r>
          </a:p>
        </p:txBody>
      </p:sp>
      <p:pic>
        <p:nvPicPr>
          <p:cNvPr id="36867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3975" y="4076700"/>
            <a:ext cx="27400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333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Нарушение слуха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323850" y="3357563"/>
          <a:ext cx="6264275" cy="2519361"/>
        </p:xfrm>
        <a:graphic>
          <a:graphicData uri="http://schemas.openxmlformats.org/drawingml/2006/table">
            <a:tbl>
              <a:tblPr/>
              <a:tblGrid>
                <a:gridCol w="1475205"/>
                <a:gridCol w="1489458"/>
                <a:gridCol w="1760268"/>
                <a:gridCol w="1539344"/>
              </a:tblGrid>
              <a:tr h="944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потери слуха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 пороги слуха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разговорной и громкой речи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Восприятие шепотной речи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26-40 дБ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6-3 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 - у уха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41-55 дБ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 - у уха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- у уха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56-70 дБ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громкая речь у уха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71-90 дБ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крик у уха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Глухота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&gt;91 дБ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8" name="Прямоугольник 8"/>
          <p:cNvSpPr>
            <a:spLocks noChangeArrowheads="1"/>
          </p:cNvSpPr>
          <p:nvPr/>
        </p:nvSpPr>
        <p:spPr bwMode="auto">
          <a:xfrm>
            <a:off x="0" y="2708275"/>
            <a:ext cx="7235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Слуховое восприятие при разной степени потери слуха.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3975" y="4076700"/>
            <a:ext cx="27400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107950" y="404813"/>
            <a:ext cx="8713788" cy="6092825"/>
          </a:xfrm>
        </p:spPr>
        <p:txBody>
          <a:bodyPr/>
          <a:lstStyle/>
          <a:p>
            <a:pPr marL="0" indent="1163638" algn="just" eaLnBrk="1" fontAlgn="auto" hangingPunct="1">
              <a:spcAft>
                <a:spcPts val="0"/>
              </a:spcAft>
              <a:buClr>
                <a:srgbClr val="E6E6E6"/>
              </a:buClr>
              <a:buSzPct val="45000"/>
              <a:buFont typeface="Arial" charset="0"/>
              <a:buNone/>
              <a:tabLst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800" dirty="0" smtClean="0">
                <a:cs typeface="Times New Roman" pitchFamily="18" charset="0"/>
              </a:rPr>
              <a:t>Устраните посторонние звуки в помещении</a:t>
            </a:r>
          </a:p>
          <a:p>
            <a:pPr marL="0" indent="1163638" algn="just" eaLnBrk="1" fontAlgn="auto" hangingPunct="1">
              <a:spcAft>
                <a:spcPts val="0"/>
              </a:spcAft>
              <a:buClr>
                <a:srgbClr val="E6E6E6"/>
              </a:buClr>
              <a:buSzPct val="45000"/>
              <a:buFont typeface="Arial" charset="0"/>
              <a:buNone/>
              <a:tabLst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marL="0" indent="360363" algn="just" eaLnBrk="1" fontAlgn="auto" hangingPunct="1">
              <a:spcAft>
                <a:spcPts val="0"/>
              </a:spcAft>
              <a:buClr>
                <a:srgbClr val="E6E6E6"/>
              </a:buClr>
              <a:buSzPct val="45000"/>
              <a:buFont typeface="Arial" charset="0"/>
              <a:buNone/>
              <a:tabLst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800" dirty="0" smtClean="0">
                <a:cs typeface="Times New Roman" pitchFamily="18" charset="0"/>
              </a:rPr>
              <a:t>Располагайтесь лицом к лицу на небольшом расстоянии (не более 2х метров)</a:t>
            </a:r>
          </a:p>
          <a:p>
            <a:pPr marL="0" indent="361950" algn="just" eaLnBrk="1" fontAlgn="auto" hangingPunct="1">
              <a:spcAft>
                <a:spcPts val="0"/>
              </a:spcAft>
              <a:buClr>
                <a:srgbClr val="E6E6E6"/>
              </a:buClr>
              <a:buSzPct val="45000"/>
              <a:buFont typeface="Arial" charset="0"/>
              <a:buNone/>
              <a:tabLst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marL="0" indent="1163638" algn="just" eaLnBrk="1" fontAlgn="auto" hangingPunct="1">
              <a:spcAft>
                <a:spcPts val="0"/>
              </a:spcAft>
              <a:buClr>
                <a:srgbClr val="E6E6E6"/>
              </a:buClr>
              <a:buSzPct val="45000"/>
              <a:buFont typeface="Arial" charset="0"/>
              <a:buNone/>
              <a:tabLst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800" dirty="0" smtClean="0">
                <a:cs typeface="Times New Roman" pitchFamily="18" charset="0"/>
              </a:rPr>
              <a:t>Говорите медленно, внятно и немного громче, чем обычно</a:t>
            </a:r>
          </a:p>
          <a:p>
            <a:pPr marL="0" indent="1163638" algn="just" eaLnBrk="1" fontAlgn="auto" hangingPunct="1">
              <a:spcAft>
                <a:spcPts val="0"/>
              </a:spcAft>
              <a:buClr>
                <a:srgbClr val="E6E6E6"/>
              </a:buClr>
              <a:buSzPct val="45000"/>
              <a:buFont typeface="Arial" charset="0"/>
              <a:buNone/>
              <a:tabLst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marL="0" indent="360363" algn="just" eaLnBrk="1" fontAlgn="auto" hangingPunct="1">
              <a:spcAft>
                <a:spcPts val="0"/>
              </a:spcAft>
              <a:buClr>
                <a:srgbClr val="E6E6E6"/>
              </a:buClr>
              <a:buSzPct val="45000"/>
              <a:buFont typeface="Arial" charset="0"/>
              <a:buNone/>
              <a:tabLst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800" dirty="0" smtClean="0">
                <a:cs typeface="Times New Roman" pitchFamily="18" charset="0"/>
              </a:rPr>
              <a:t>Говорите короткими фразами</a:t>
            </a:r>
          </a:p>
          <a:p>
            <a:pPr marL="0" indent="361950" eaLnBrk="1" hangingPunct="1">
              <a:buFont typeface="Arial" panose="020B0604020202020204" pitchFamily="34" charset="0"/>
              <a:buNone/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marL="0" indent="1163638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cs typeface="Times New Roman" pitchFamily="18" charset="0"/>
              </a:rPr>
              <a:t>Если </a:t>
            </a:r>
            <a:r>
              <a:rPr lang="ru-RU" sz="1800" dirty="0">
                <a:cs typeface="Times New Roman" pitchFamily="18" charset="0"/>
              </a:rPr>
              <a:t>человек вас не понимает - пишите сообщения на бумаге, используйте  естественные жесты, </a:t>
            </a:r>
            <a:r>
              <a:rPr lang="ru-RU" sz="1800" dirty="0" smtClean="0">
                <a:cs typeface="Times New Roman" pitchFamily="18" charset="0"/>
              </a:rPr>
              <a:t>мимику</a:t>
            </a:r>
          </a:p>
          <a:p>
            <a:pPr marL="0" indent="1163638" eaLnBrk="1" hangingPunct="1">
              <a:buFont typeface="Arial" panose="020B0604020202020204" pitchFamily="34" charset="0"/>
              <a:buNone/>
              <a:defRPr/>
            </a:pPr>
            <a:endParaRPr lang="ru-RU" sz="1800" dirty="0" smtClean="0"/>
          </a:p>
          <a:p>
            <a:pPr marL="0" indent="360363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Если </a:t>
            </a:r>
            <a:r>
              <a:rPr lang="ru-RU" sz="1800" dirty="0"/>
              <a:t>человек плохо слышит на одно ухо, то необходимо </a:t>
            </a:r>
            <a:endParaRPr lang="ru-RU" sz="1800" dirty="0" smtClean="0"/>
          </a:p>
          <a:p>
            <a:pPr marL="0" indent="360363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расположиться </a:t>
            </a:r>
            <a:r>
              <a:rPr lang="ru-RU" sz="1800" dirty="0"/>
              <a:t>со стороны его лучше слышащего </a:t>
            </a:r>
            <a:r>
              <a:rPr lang="ru-RU" sz="1800" dirty="0" smtClean="0"/>
              <a:t>уха</a:t>
            </a:r>
          </a:p>
          <a:p>
            <a:pPr marL="0" indent="360363" eaLnBrk="1" hangingPunct="1">
              <a:buFont typeface="Arial" panose="020B0604020202020204" pitchFamily="34" charset="0"/>
              <a:buNone/>
              <a:defRPr/>
            </a:pPr>
            <a:endParaRPr lang="ru-RU" sz="1800" dirty="0" smtClean="0"/>
          </a:p>
          <a:p>
            <a:pPr marL="0" indent="360363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Чтобы </a:t>
            </a:r>
            <a:r>
              <a:rPr lang="ru-RU" sz="1800" dirty="0"/>
              <a:t>привлечь внимание человека, который плохо </a:t>
            </a:r>
            <a:r>
              <a:rPr lang="ru-RU" sz="1800" dirty="0" smtClean="0"/>
              <a:t>слышит</a:t>
            </a:r>
            <a:r>
              <a:rPr lang="ru-RU" sz="1800" dirty="0"/>
              <a:t>, </a:t>
            </a:r>
            <a:endParaRPr lang="ru-RU" sz="1800" dirty="0" smtClean="0"/>
          </a:p>
          <a:p>
            <a:pPr marL="0" indent="360363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назовите </a:t>
            </a:r>
            <a:r>
              <a:rPr lang="ru-RU" sz="1800" dirty="0"/>
              <a:t>его по имени. </a:t>
            </a:r>
            <a:endParaRPr lang="ru-RU" sz="1800" dirty="0" smtClean="0"/>
          </a:p>
          <a:p>
            <a:pPr marL="0" indent="360363" eaLnBrk="1" hangingPunct="1"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Если </a:t>
            </a:r>
            <a:r>
              <a:rPr lang="ru-RU" sz="1800" dirty="0"/>
              <a:t>ответа нет, можно слегка </a:t>
            </a:r>
            <a:r>
              <a:rPr lang="ru-RU" sz="1800" dirty="0" smtClean="0"/>
              <a:t>тронуть человека</a:t>
            </a:r>
          </a:p>
          <a:p>
            <a:pPr marL="0" indent="360363" eaLnBrk="1" hangingPunct="1">
              <a:buFont typeface="Arial" panose="020B0604020202020204" pitchFamily="34" charset="0"/>
              <a:buNone/>
              <a:defRPr/>
            </a:pPr>
            <a:endParaRPr lang="ru-RU" sz="1800" dirty="0" smtClean="0"/>
          </a:p>
          <a:p>
            <a:pPr marL="0" indent="360363" eaLnBrk="1" hangingPunct="1">
              <a:buFont typeface="Arial" panose="020B0604020202020204" pitchFamily="34" charset="0"/>
              <a:buNone/>
              <a:defRPr/>
            </a:pPr>
            <a:endParaRPr lang="ru-RU" sz="2200" dirty="0" smtClean="0"/>
          </a:p>
        </p:txBody>
      </p:sp>
      <p:pic>
        <p:nvPicPr>
          <p:cNvPr id="37892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Нарушение слуха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действий по адаптации объектов образования и образовательных услуг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47500" lnSpcReduction="20000"/>
          </a:bodyPr>
          <a:lstStyle/>
          <a:p>
            <a:pPr marL="514350" lvl="0" indent="-514350" algn="just">
              <a:lnSpc>
                <a:spcPct val="134000"/>
              </a:lnSpc>
              <a:buFont typeface="+mj-lt"/>
              <a:buAutoNum type="arabicPeriod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потребностей населения в услугах реализации адаптированных общеобразовательных программах (по категориям в соответствии со специальными ФГОС».</a:t>
            </a:r>
          </a:p>
          <a:p>
            <a:pPr marL="514350" lvl="0" indent="-514350" algn="just">
              <a:lnSpc>
                <a:spcPct val="134000"/>
              </a:lnSpc>
              <a:buFont typeface="+mj-lt"/>
              <a:buAutoNum type="arabicPeriod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доступности прилегающей к объекту (дорожной, транспортной и др.) инфраструктуры.</a:t>
            </a:r>
          </a:p>
          <a:p>
            <a:pPr marL="514350" lvl="0" indent="-514350" algn="just">
              <a:lnSpc>
                <a:spcPct val="134000"/>
              </a:lnSpc>
              <a:buFont typeface="+mj-lt"/>
              <a:buAutoNum type="arabicPeriod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обследования объекта и территории, составление Акта.</a:t>
            </a:r>
          </a:p>
          <a:p>
            <a:pPr marL="514350" lvl="0" indent="-514350" algn="just">
              <a:lnSpc>
                <a:spcPct val="134000"/>
              </a:lnSpc>
              <a:buFont typeface="+mj-lt"/>
              <a:buAutoNum type="arabicPeriod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Паспортизация объекта.</a:t>
            </a:r>
          </a:p>
          <a:p>
            <a:pPr marL="514350" lvl="0" indent="-514350" algn="just">
              <a:lnSpc>
                <a:spcPct val="134000"/>
              </a:lnSpc>
              <a:buFont typeface="+mj-lt"/>
              <a:buAutoNum type="arabicPeriod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 передвижения (от остановки, на территории и в здании).</a:t>
            </a:r>
          </a:p>
          <a:p>
            <a:pPr marL="514350" lvl="0" indent="-514350" algn="just">
              <a:lnSpc>
                <a:spcPct val="134000"/>
              </a:lnSpc>
              <a:buFont typeface="+mj-lt"/>
              <a:buAutoNum type="arabicPeriod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Стандарта организации по обеспечению доступности объекта и образовательных услуг для инвалидов (по категориям).</a:t>
            </a:r>
          </a:p>
          <a:p>
            <a:pPr marL="514350" lvl="0" indent="-514350" algn="just">
              <a:lnSpc>
                <a:spcPct val="134000"/>
              </a:lnSpc>
              <a:buFont typeface="+mj-lt"/>
              <a:buAutoNum type="arabicPeriod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программы и планов мероприятий по развитию доступной среды в организации.</a:t>
            </a:r>
          </a:p>
          <a:p>
            <a:pPr marL="514350" lvl="0" indent="-514350" algn="just">
              <a:lnSpc>
                <a:spcPct val="134000"/>
              </a:lnSpc>
              <a:buFont typeface="+mj-lt"/>
              <a:buAutoNum type="arabicPeriod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локальных актов (положений, порядков, инструкций).</a:t>
            </a:r>
          </a:p>
          <a:p>
            <a:pPr marL="514350" lvl="0" indent="-514350" algn="just">
              <a:lnSpc>
                <a:spcPct val="134000"/>
              </a:lnSpc>
              <a:buFont typeface="+mj-lt"/>
              <a:buAutoNum type="arabicPeriod"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программ и организация обучения персонала.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313" y="2389188"/>
            <a:ext cx="335121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3333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Нарушение умственного развития</a:t>
            </a: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8538" y="1412875"/>
            <a:ext cx="648017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 eaLnBrk="1" hangingPunct="1">
              <a:defRPr/>
            </a:pPr>
            <a:r>
              <a:rPr lang="ru-RU" sz="2800" dirty="0">
                <a:latin typeface="+mn-lt"/>
              </a:rPr>
              <a:t>Состояние задержанного или неполного умственного развития, которое характеризуется прежде всего снижением навыков, возникающих в процессе развития, и навыков, которые определяют общий уровень интеллекта</a:t>
            </a:r>
          </a:p>
          <a:p>
            <a:pPr indent="361950" algn="just" eaLnBrk="1" hangingPunct="1">
              <a:defRPr/>
            </a:pPr>
            <a:endParaRPr lang="ru-RU" sz="2800" dirty="0">
              <a:latin typeface="+mn-lt"/>
            </a:endParaRPr>
          </a:p>
          <a:p>
            <a:pPr indent="361950" algn="just" eaLnBrk="1" hangingPunct="1">
              <a:defRPr/>
            </a:pPr>
            <a:r>
              <a:rPr lang="ru-RU" sz="2800" dirty="0">
                <a:latin typeface="+mn-lt"/>
              </a:rPr>
              <a:t> (т.е. познавательных способностей, языка, моторики, социальной дееспособности).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313" y="2389188"/>
            <a:ext cx="335121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-36513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0"/>
            <a:ext cx="91440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Нарушение умственного развития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6375" y="454025"/>
            <a:ext cx="7343775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+mn-lt"/>
              </a:rPr>
              <a:t>Будьте дружелюбны и искренне</a:t>
            </a:r>
          </a:p>
          <a:p>
            <a:pPr indent="361950" algn="just"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Обращайтесь непосредственно к человеку</a:t>
            </a:r>
          </a:p>
          <a:p>
            <a:pPr indent="3619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+mn-lt"/>
            </a:endParaRPr>
          </a:p>
          <a:p>
            <a:pPr indent="3619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+mn-lt"/>
              </a:rPr>
              <a:t>Рассказывайте все действия «по шагам»</a:t>
            </a:r>
          </a:p>
          <a:p>
            <a:pPr indent="3619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+mn-lt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+mn-lt"/>
              </a:rPr>
              <a:t>Выражайтесь точно и по делу</a:t>
            </a:r>
          </a:p>
          <a:p>
            <a:pPr indent="3619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+mn-lt"/>
            </a:endParaRPr>
          </a:p>
          <a:p>
            <a:pPr indent="3619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+mn-lt"/>
              </a:rPr>
              <a:t>При необходимости, используйте иллюстрации или фотографии</a:t>
            </a:r>
          </a:p>
          <a:p>
            <a:pPr indent="3619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+mn-lt"/>
            </a:endParaRPr>
          </a:p>
          <a:p>
            <a:pPr indent="361950" algn="just"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indent="720725" algn="just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Общение с людьми с задержкой психического развития</a:t>
            </a:r>
          </a:p>
          <a:p>
            <a:pPr indent="361950" algn="just"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720725" algn="just"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720725" algn="just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Используйте простой и точный язык, короткие фразы; избегайте метафор и образных выражений</a:t>
            </a:r>
          </a:p>
          <a:p>
            <a:pPr indent="361950" algn="just"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indent="720725" algn="just"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indent="720725" algn="just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Сложную информацию напишите</a:t>
            </a:r>
          </a:p>
          <a:p>
            <a:pPr indent="361950" algn="just"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indent="720725" algn="just" eaLnBrk="1" fontAlgn="auto" hangingPunct="1"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indent="720725" algn="just" eaLnBrk="1" fontAlgn="auto" hangingPunct="1"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Не повышайте голоса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smtClean="0"/>
              <a:t>Психические и эмоциональные нарушения</a:t>
            </a:r>
          </a:p>
        </p:txBody>
      </p:sp>
      <p:pic>
        <p:nvPicPr>
          <p:cNvPr id="43011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388" y="765175"/>
            <a:ext cx="8713787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8288" algn="just" eaLnBrk="1" hangingPunct="1">
              <a:defRPr/>
            </a:pPr>
            <a:r>
              <a:rPr lang="ru-RU" dirty="0">
                <a:latin typeface="+mn-lt"/>
              </a:rPr>
              <a:t>По данным </a:t>
            </a:r>
            <a:r>
              <a:rPr lang="ru-RU" b="1" dirty="0">
                <a:latin typeface="+mn-lt"/>
              </a:rPr>
              <a:t>Всемирной организации здравоохранения</a:t>
            </a:r>
            <a:r>
              <a:rPr lang="ru-RU" dirty="0">
                <a:latin typeface="+mn-lt"/>
              </a:rPr>
              <a:t> (ВОЗ, </a:t>
            </a:r>
            <a:r>
              <a:rPr lang="ru-RU" u="sng" dirty="0">
                <a:latin typeface="+mn-lt"/>
                <a:hlinkClick r:id="rId3" tooltip="Английский язык"/>
              </a:rPr>
              <a:t>англ.</a:t>
            </a:r>
            <a:r>
              <a:rPr lang="ru-RU" dirty="0">
                <a:latin typeface="+mn-lt"/>
              </a:rPr>
              <a:t> </a:t>
            </a:r>
            <a:r>
              <a:rPr lang="ru-RU" dirty="0" err="1">
                <a:latin typeface="+mn-lt"/>
              </a:rPr>
              <a:t>World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Health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Organization</a:t>
            </a:r>
            <a:r>
              <a:rPr lang="ru-RU" dirty="0">
                <a:latin typeface="+mn-lt"/>
              </a:rPr>
              <a:t>, WHO), каждый четвёртый-пятый человек в мире имеет психическое или поведенческое расстройств. </a:t>
            </a:r>
          </a:p>
        </p:txBody>
      </p:sp>
      <p:pic>
        <p:nvPicPr>
          <p:cNvPr id="43014" name="Picture 2" descr="Картинки по запросу 3d человечки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83438" y="3573463"/>
            <a:ext cx="196056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850" y="1628775"/>
            <a:ext cx="82804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Психические нарушения - не то же самое, что проблемы в развитии. Люди с психическими проблемами могут испытывать эмоциональные расстройства или замешательство, осложняющие их жизнь. У них свой особый и изменчивый взгляд на мир.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3500438"/>
            <a:ext cx="7058025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 некоторые моменты эти люди могут испытывать эмоциональные срывы, быть возбудимыми и неуравновешенными. Необходимо учитывать эти состояния и стараться успокоить их, вести себя дружелюбно</a:t>
            </a:r>
          </a:p>
          <a:p>
            <a:pPr indent="266700"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Неверно, что люди с психическими нарушениями имеют проблемы в понимании или ниже по уровню интеллекта, чем большинство людей.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404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smtClean="0"/>
              <a:t>Психические</a:t>
            </a:r>
            <a:r>
              <a:rPr lang="ru-RU" altLang="ru-RU" sz="2400" b="1" smtClean="0"/>
              <a:t> и эмоциональные нарушения</a:t>
            </a:r>
          </a:p>
        </p:txBody>
      </p:sp>
      <p:pic>
        <p:nvPicPr>
          <p:cNvPr id="44036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Картинки по запросу 3d человеч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83438" y="3573463"/>
            <a:ext cx="196056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388" y="814388"/>
            <a:ext cx="87852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 algn="just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Основное правило: </a:t>
            </a:r>
            <a:r>
              <a:rPr lang="ru-RU" sz="2400" dirty="0">
                <a:latin typeface="+mn-lt"/>
              </a:rPr>
              <a:t>ни в коем случае не конфликтовать с неуравновешенным человеком и постараться не провоцировать конфликты критикой, упреками, обидными замечаниями в его адрес.</a:t>
            </a:r>
          </a:p>
          <a:p>
            <a:pPr indent="266700" algn="just" eaLnBrk="1" fontAlgn="auto" hangingPunct="1"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indent="176213"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Ни в коем случае не возражайте, не спорьте, не ругайтесь!</a:t>
            </a:r>
          </a:p>
          <a:p>
            <a:pPr indent="1081088" algn="just" eaLnBrk="1" fontAlgn="auto" hangingPunct="1"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indent="1081088"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Не говорите резко, будьте спокойными </a:t>
            </a:r>
          </a:p>
          <a:p>
            <a:pPr indent="1081088" algn="just" eaLnBrk="1" fontAlgn="auto" hangingPunct="1"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indent="266700"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Не делайте преждевременных выводов</a:t>
            </a:r>
          </a:p>
          <a:p>
            <a:pPr indent="266700" algn="just" eaLnBrk="1" fontAlgn="auto" hangingPunct="1"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indent="1163638" algn="just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Не смейтесь над больным или его ощущениями</a:t>
            </a:r>
          </a:p>
          <a:p>
            <a:pPr indent="266700" algn="just" eaLnBrk="1" fontAlgn="auto" hangingPunct="1"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indent="268288" algn="just" eaLnBrk="1" fontAlgn="auto" hangingPunct="1">
              <a:spcAft>
                <a:spcPts val="0"/>
              </a:spcAft>
              <a:tabLst>
                <a:tab pos="176213" algn="l"/>
              </a:tabLst>
              <a:defRPr/>
            </a:pPr>
            <a:r>
              <a:rPr lang="ru-RU" sz="2400" dirty="0">
                <a:latin typeface="+mn-lt"/>
              </a:rPr>
              <a:t>Отнеситесь максимально доброжелательно</a:t>
            </a:r>
          </a:p>
          <a:p>
            <a:pPr indent="266700" algn="just" eaLnBrk="1" fontAlgn="auto" hangingPunct="1"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Картинки по запросу 3d челове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500438"/>
            <a:ext cx="284321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smtClean="0"/>
              <a:t>Затруднение речи</a:t>
            </a:r>
            <a:endParaRPr lang="ru-RU" altLang="ru-RU" sz="2800" smtClean="0"/>
          </a:p>
        </p:txBody>
      </p:sp>
      <p:sp>
        <p:nvSpPr>
          <p:cNvPr id="45061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1871662"/>
          </a:xfrm>
        </p:spPr>
        <p:txBody>
          <a:bodyPr/>
          <a:lstStyle/>
          <a:p>
            <a:pPr marL="0" indent="361950" algn="just" eaLnBrk="1" hangingPunct="1">
              <a:buFont typeface="Arial" charset="0"/>
              <a:buNone/>
            </a:pPr>
            <a:r>
              <a:rPr lang="ru-RU" altLang="ru-RU" sz="2800" smtClean="0"/>
              <a:t>Затруднения речи — расстройство речевой деятельности, которое препятствует нормальному речевому общению и социальному взаимодействию человека с другими людьми.</a:t>
            </a:r>
            <a:endParaRPr lang="ru-RU" altLang="ru-RU" sz="1600" smtClean="0"/>
          </a:p>
        </p:txBody>
      </p:sp>
      <p:pic>
        <p:nvPicPr>
          <p:cNvPr id="45062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3644900"/>
            <a:ext cx="583406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 eaLnBrk="1" hangingPunct="1">
              <a:defRPr/>
            </a:pPr>
            <a:r>
              <a:rPr lang="ru-RU" sz="2800" dirty="0">
                <a:latin typeface="+mn-lt"/>
              </a:rPr>
              <a:t>Затруднение речи может выражаться как в полном отсутствии речи, так и в частичном нарушении произношения слов, фраз.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Картинки по запросу 3d челове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500438"/>
            <a:ext cx="284321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0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813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Затруднение речи</a:t>
            </a:r>
            <a:endParaRPr lang="ru-RU" altLang="ru-RU" sz="2000" smtClean="0"/>
          </a:p>
        </p:txBody>
      </p:sp>
      <p:pic>
        <p:nvPicPr>
          <p:cNvPr id="47109" name="Picture 7" descr="Картинки по запросу желтая полоск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98" t="43469" r="7391" b="47081"/>
          <a:stretch>
            <a:fillRect/>
          </a:stretch>
        </p:blipFill>
        <p:spPr bwMode="auto">
          <a:xfrm>
            <a:off x="0" y="6497638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Содержимое 7"/>
          <p:cNvSpPr>
            <a:spLocks noGrp="1"/>
          </p:cNvSpPr>
          <p:nvPr>
            <p:ph idx="1"/>
          </p:nvPr>
        </p:nvSpPr>
        <p:spPr>
          <a:xfrm>
            <a:off x="250825" y="476250"/>
            <a:ext cx="8642350" cy="6021388"/>
          </a:xfrm>
        </p:spPr>
        <p:txBody>
          <a:bodyPr/>
          <a:lstStyle/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 smtClean="0"/>
              <a:t>Будьте </a:t>
            </a:r>
            <a:r>
              <a:rPr lang="ru-RU" altLang="ru-RU" sz="2000" b="1" dirty="0" smtClean="0"/>
              <a:t>терпеливым, не перебивайте</a:t>
            </a:r>
            <a:endParaRPr lang="ru-RU" altLang="ru-RU" sz="2000" dirty="0" smtClean="0"/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 smtClean="0"/>
          </a:p>
          <a:p>
            <a:pPr marL="0" indent="989013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 smtClean="0"/>
              <a:t>Поддерживайте визуальный контакт. </a:t>
            </a: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 smtClean="0"/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 smtClean="0"/>
              <a:t>Говорите как можно проще, без сложных речевых конструкций</a:t>
            </a: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 smtClean="0"/>
          </a:p>
          <a:p>
            <a:pPr marL="0" indent="989013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 smtClean="0"/>
              <a:t>Не перебивайте и не поправляйте человека</a:t>
            </a: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endParaRPr lang="ru-RU" sz="2000" dirty="0" smtClean="0">
              <a:cs typeface="Arial" charset="0"/>
            </a:endParaRP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cs typeface="Arial" charset="0"/>
              </a:rPr>
              <a:t>Задавайте вопросы, которые требуют коротких ответов или кивка.</a:t>
            </a: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endParaRPr lang="ru-RU" sz="2000" dirty="0" smtClean="0">
              <a:cs typeface="Arial" charset="0"/>
            </a:endParaRPr>
          </a:p>
          <a:p>
            <a:pPr marL="0" indent="989013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cs typeface="Arial" charset="0"/>
              </a:rPr>
              <a:t>Не стесняйтесь переспросить</a:t>
            </a: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endParaRPr lang="ru-RU" sz="2000" dirty="0" smtClean="0">
              <a:cs typeface="Arial" charset="0"/>
            </a:endParaRP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cs typeface="Arial" charset="0"/>
              </a:rPr>
              <a:t>Если у вас возникают проблемы в общении, </a:t>
            </a: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cs typeface="Arial" charset="0"/>
              </a:rPr>
              <a:t>спросите, не хочет ли ваш собеседник </a:t>
            </a: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cs typeface="Arial" charset="0"/>
              </a:rPr>
              <a:t>использовать другой способ — написать, напечатать.</a:t>
            </a:r>
          </a:p>
          <a:p>
            <a:pPr marL="0" indent="266700" algn="just" eaLnBrk="1" hangingPunct="1">
              <a:buFont typeface="Arial" panose="020B0604020202020204" pitchFamily="34" charset="0"/>
              <a:buNone/>
              <a:defRPr/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89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проведения обследования объекта и территории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853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800" b="1" i="1" dirty="0" smtClean="0">
                <a:solidFill>
                  <a:srgbClr val="002060"/>
                </a:solidFill>
              </a:rPr>
              <a:t>Нормативные документы:</a:t>
            </a:r>
          </a:p>
          <a:p>
            <a:pPr marL="0" lvl="0" indent="358775" algn="just">
              <a:lnSpc>
                <a:spcPct val="120000"/>
              </a:lnSpc>
              <a:buNone/>
            </a:pPr>
            <a:r>
              <a:rPr lang="ru-RU" b="1" dirty="0" smtClean="0"/>
              <a:t>СП-59 13330.2012. Свод правил «Доступность зданий и сооружений для МГН» Актуализированная версия </a:t>
            </a:r>
            <a:r>
              <a:rPr lang="ru-RU" b="1" dirty="0" err="1" smtClean="0"/>
              <a:t>СНиП</a:t>
            </a:r>
            <a:r>
              <a:rPr lang="ru-RU" b="1" dirty="0" smtClean="0"/>
              <a:t> 35-01-2001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marL="0" indent="358775" algn="just">
              <a:buNone/>
            </a:pPr>
            <a:r>
              <a:rPr lang="ru-RU" b="1" dirty="0" smtClean="0"/>
              <a:t>Издание приказа о создании комиссии по проведению паспортизации объектов социальной, инженерной, транспортной инфраструктур и услуг в приоритетных сферах жизнедеятельности инвалидов и других </a:t>
            </a:r>
            <a:r>
              <a:rPr lang="ru-RU" b="1" dirty="0" err="1" smtClean="0"/>
              <a:t>маломобильных</a:t>
            </a:r>
            <a:r>
              <a:rPr lang="ru-RU" b="1" dirty="0" smtClean="0"/>
              <a:t> групп.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паспорта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fontScale="77500" lnSpcReduction="20000"/>
          </a:bodyPr>
          <a:lstStyle/>
          <a:p>
            <a:pPr marL="0" indent="173038"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Паспорт доступности должен содержать следующие разделы:</a:t>
            </a:r>
            <a:endParaRPr lang="ru-RU" i="1" dirty="0" smtClean="0">
              <a:solidFill>
                <a:srgbClr val="002060"/>
              </a:solidFill>
            </a:endParaRPr>
          </a:p>
          <a:p>
            <a:pPr marL="0" lvl="0" indent="173038" algn="just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краткая характеристика объекта и предоставляемых на нем услуг;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б) оценка соответствия уровня доступности для инвалидов объекта и имеющихся недостатков в обеспечении условий его доступности для инвалидов с использованием показателей (см.ниже);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73038" algn="just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в) оценка соответствия уровня доступности для инвалидов предоставляемых услуг и имеющихся недостатков в обеспечении условий их доступности для инвалидов с использованием этих показателей;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73038" algn="just">
              <a:lnSpc>
                <a:spcPct val="1200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г) управленческие решения по срокам и объемам работ необходимых для приведения объекта и порядка предоставления на нем услуг в соответствие с требованиями законодательства Российской Федерации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Разработка «дорожных карт»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 fontScale="85000" lnSpcReduction="10000"/>
          </a:bodyPr>
          <a:lstStyle/>
          <a:p>
            <a:pPr marL="0" indent="717550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от 01.06.2015 № 599 «О порядке и сроках разработки федеральными ОИВ,  ОИВ субъектов РФ, органами местного самоуправления мероприятий по повышению значений показателей доступности для инвалидов объектов и услуг в установленных сферах деятельности».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717550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717550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Постановление Правительства РФ от 01.12.2015 № 1297 «Об утверждении государственной программы РФ «Доступная среда» на 2011-2020 годы».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Локальные акты образовательной организации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760640"/>
          </a:xfrm>
        </p:spPr>
        <p:txBody>
          <a:bodyPr>
            <a:noAutofit/>
          </a:bodyPr>
          <a:lstStyle/>
          <a:p>
            <a:pPr marL="0" indent="531813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Положение об организации доступности объекта и предоставляемых услуг в организации. Правила оказания услуг инвалидам и иным МГН. Политика обеспечения условий доступности объектов и  услуг для инвалидов и других групп МГН в организации. Стандарт организации по обеспечению  доступности объекта и услуг для инвалидов и других МГН. Регламент оказания услуг инвалидам и другим МГН в организации.</a:t>
            </a:r>
          </a:p>
          <a:p>
            <a:pPr marL="0" indent="531813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Приказ о назначении ответственных за организацию работ по обеспечению доступности объектов и услуг в организации, утверждение их должностных обязанностей</a:t>
            </a:r>
            <a:r>
              <a:rPr lang="ru-RU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3314</Words>
  <PresentationFormat>Экран (4:3)</PresentationFormat>
  <Paragraphs>425</Paragraphs>
  <Slides>55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Тема Office</vt:lpstr>
      <vt:lpstr>Лист Microsoft Office Excel 97-2003</vt:lpstr>
      <vt:lpstr>Диаграмма</vt:lpstr>
      <vt:lpstr>«Доступная среда»</vt:lpstr>
      <vt:lpstr>Нормативные документы</vt:lpstr>
      <vt:lpstr>Альтернативные способы обеспечения доступности объектов и услуг для инвалидов и других МГН:</vt:lpstr>
      <vt:lpstr>Определение параметров доступности объектов и предоставляемых ими услуг:</vt:lpstr>
      <vt:lpstr>Порядок действий по адаптации объектов образования и образовательных услуг</vt:lpstr>
      <vt:lpstr>Организация проведения обследования объекта и территории</vt:lpstr>
      <vt:lpstr>Структура паспорта</vt:lpstr>
      <vt:lpstr>Разработка «дорожных карт»</vt:lpstr>
      <vt:lpstr>Локальные акты образовательной организации</vt:lpstr>
      <vt:lpstr>Локальные акты образовательной организации</vt:lpstr>
      <vt:lpstr>Перечень основных вопросов для обучения (инструктажа) персонала организации по вопросам доступности:</vt:lpstr>
      <vt:lpstr>Перечень основных вопросов для обучения (инструктажа) персонала организации по вопросам доступности:</vt:lpstr>
      <vt:lpstr>Слайд 13</vt:lpstr>
      <vt:lpstr>Методы оценки соблюдения требований по обеспечению доступности образовательных услуг для инвалидов (мониторинг и контроль)</vt:lpstr>
      <vt:lpstr>Слайд 15</vt:lpstr>
      <vt:lpstr>Слайд 16</vt:lpstr>
      <vt:lpstr>Обеспечение сопровождения маломобильных групп населения и инвалидов  в образовательных организациях </vt:lpstr>
      <vt:lpstr>Слайд 18</vt:lpstr>
      <vt:lpstr>Слайд 19</vt:lpstr>
      <vt:lpstr>Слайд 20</vt:lpstr>
      <vt:lpstr>Слайд 21</vt:lpstr>
      <vt:lpstr>Распределение впервые признанных инвалидами детей  в возрасте до 18 лет по причинам, обусловившим возникновение инвалидности</vt:lpstr>
      <vt:lpstr>Критерии доступности для МГН</vt:lpstr>
      <vt:lpstr>Информативность</vt:lpstr>
      <vt:lpstr>Информативность для МГН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Этическими принципами  Конвенции о правах инвалидов (2006) являются:</vt:lpstr>
      <vt:lpstr>Общие правила этикета при общении с инвалидами  («10 общих правил этикета» составлены Карен Мейер)</vt:lpstr>
      <vt:lpstr>Слайд 39</vt:lpstr>
      <vt:lpstr>Слайд 40</vt:lpstr>
      <vt:lpstr>Упражнение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Психические и эмоциональные нарушения</vt:lpstr>
      <vt:lpstr>Психические и эмоциональные нарушения</vt:lpstr>
      <vt:lpstr>Затруднение речи</vt:lpstr>
      <vt:lpstr>Затруднение речи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«Доступная среда»</dc:title>
  <dc:creator>Кузьмин Олег Анталье</dc:creator>
  <cp:lastModifiedBy>Кузьмин Олег Анталье</cp:lastModifiedBy>
  <cp:revision>1</cp:revision>
  <dcterms:modified xsi:type="dcterms:W3CDTF">2016-10-28T08:21:08Z</dcterms:modified>
</cp:coreProperties>
</file>